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2" r:id="rId2"/>
    <p:sldMasterId id="2147483710" r:id="rId3"/>
  </p:sldMasterIdLst>
  <p:notesMasterIdLst>
    <p:notesMasterId r:id="rId42"/>
  </p:notesMasterIdLst>
  <p:handoutMasterIdLst>
    <p:handoutMasterId r:id="rId43"/>
  </p:handoutMasterIdLst>
  <p:sldIdLst>
    <p:sldId id="256" r:id="rId4"/>
    <p:sldId id="258" r:id="rId5"/>
    <p:sldId id="400" r:id="rId6"/>
    <p:sldId id="397" r:id="rId7"/>
    <p:sldId id="398" r:id="rId8"/>
    <p:sldId id="257" r:id="rId9"/>
    <p:sldId id="304" r:id="rId10"/>
    <p:sldId id="288" r:id="rId11"/>
    <p:sldId id="359" r:id="rId12"/>
    <p:sldId id="392" r:id="rId13"/>
    <p:sldId id="260" r:id="rId14"/>
    <p:sldId id="394" r:id="rId15"/>
    <p:sldId id="261" r:id="rId16"/>
    <p:sldId id="262" r:id="rId17"/>
    <p:sldId id="287" r:id="rId18"/>
    <p:sldId id="297" r:id="rId19"/>
    <p:sldId id="298" r:id="rId20"/>
    <p:sldId id="318" r:id="rId21"/>
    <p:sldId id="266" r:id="rId22"/>
    <p:sldId id="364" r:id="rId23"/>
    <p:sldId id="267" r:id="rId24"/>
    <p:sldId id="268" r:id="rId25"/>
    <p:sldId id="269" r:id="rId26"/>
    <p:sldId id="270" r:id="rId27"/>
    <p:sldId id="271" r:id="rId28"/>
    <p:sldId id="273" r:id="rId29"/>
    <p:sldId id="368" r:id="rId30"/>
    <p:sldId id="370" r:id="rId31"/>
    <p:sldId id="319" r:id="rId32"/>
    <p:sldId id="320" r:id="rId33"/>
    <p:sldId id="338" r:id="rId34"/>
    <p:sldId id="361" r:id="rId35"/>
    <p:sldId id="362" r:id="rId36"/>
    <p:sldId id="363" r:id="rId37"/>
    <p:sldId id="286" r:id="rId38"/>
    <p:sldId id="399" r:id="rId39"/>
    <p:sldId id="403" r:id="rId40"/>
    <p:sldId id="296" r:id="rId41"/>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5" d="100"/>
          <a:sy n="105" d="100"/>
        </p:scale>
        <p:origin x="144" y="234"/>
      </p:cViewPr>
      <p:guideLst/>
    </p:cSldViewPr>
  </p:slideViewPr>
  <p:notesTextViewPr>
    <p:cViewPr>
      <p:scale>
        <a:sx n="1" d="1"/>
        <a:sy n="1" d="1"/>
      </p:scale>
      <p:origin x="0" y="0"/>
    </p:cViewPr>
  </p:notesTextViewPr>
  <p:sorterViewPr>
    <p:cViewPr varScale="1">
      <p:scale>
        <a:sx n="100" d="100"/>
        <a:sy n="100" d="100"/>
      </p:scale>
      <p:origin x="0" y="-7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92A8F4F-C5A6-4D3A-916E-A875FC15DB0C}" type="datetime1">
              <a:rPr lang="pl-PL" smtClean="0"/>
              <a:t>19.05.2022</a:t>
            </a:fld>
            <a:endParaRPr lang="pl-PL"/>
          </a:p>
        </p:txBody>
      </p:sp>
      <p:sp>
        <p:nvSpPr>
          <p:cNvPr id="4" name="Symbol zastępczy stopki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EBADC217-F754-4537-9C8F-3A84BA37B386}" type="slidenum">
              <a:rPr lang="pl-PL" smtClean="0"/>
              <a:t>‹#›</a:t>
            </a:fld>
            <a:endParaRPr lang="pl-PL"/>
          </a:p>
        </p:txBody>
      </p:sp>
    </p:spTree>
    <p:extLst>
      <p:ext uri="{BB962C8B-B14F-4D97-AF65-F5344CB8AC3E}">
        <p14:creationId xmlns:p14="http://schemas.microsoft.com/office/powerpoint/2010/main" val="37023309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F650BE84-F099-46FA-8377-5D683DB72D2F}" type="datetime1">
              <a:rPr lang="pl-PL" smtClean="0"/>
              <a:t>19.05.2022</a:t>
            </a:fld>
            <a:endParaRPr lang="pl-PL"/>
          </a:p>
        </p:txBody>
      </p:sp>
      <p:sp>
        <p:nvSpPr>
          <p:cNvPr id="4" name="Symbol zastępczy obrazu slajd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58E667DE-8229-4E8D-98C4-619806C776CC}" type="slidenum">
              <a:rPr lang="pl-PL" smtClean="0"/>
              <a:t>‹#›</a:t>
            </a:fld>
            <a:endParaRPr lang="pl-PL"/>
          </a:p>
        </p:txBody>
      </p:sp>
    </p:spTree>
    <p:extLst>
      <p:ext uri="{BB962C8B-B14F-4D97-AF65-F5344CB8AC3E}">
        <p14:creationId xmlns:p14="http://schemas.microsoft.com/office/powerpoint/2010/main" val="14175998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a:t>
            </a:fld>
            <a:endParaRPr lang="pl-PL"/>
          </a:p>
        </p:txBody>
      </p:sp>
    </p:spTree>
    <p:extLst>
      <p:ext uri="{BB962C8B-B14F-4D97-AF65-F5344CB8AC3E}">
        <p14:creationId xmlns:p14="http://schemas.microsoft.com/office/powerpoint/2010/main" val="304272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13</a:t>
            </a:fld>
            <a:endParaRPr lang="pl-PL"/>
          </a:p>
        </p:txBody>
      </p:sp>
    </p:spTree>
    <p:extLst>
      <p:ext uri="{BB962C8B-B14F-4D97-AF65-F5344CB8AC3E}">
        <p14:creationId xmlns:p14="http://schemas.microsoft.com/office/powerpoint/2010/main" val="21066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14</a:t>
            </a:fld>
            <a:endParaRPr lang="pl-PL"/>
          </a:p>
        </p:txBody>
      </p:sp>
    </p:spTree>
    <p:extLst>
      <p:ext uri="{BB962C8B-B14F-4D97-AF65-F5344CB8AC3E}">
        <p14:creationId xmlns:p14="http://schemas.microsoft.com/office/powerpoint/2010/main" val="47100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15</a:t>
            </a:fld>
            <a:endParaRPr lang="pl-PL"/>
          </a:p>
        </p:txBody>
      </p:sp>
    </p:spTree>
    <p:extLst>
      <p:ext uri="{BB962C8B-B14F-4D97-AF65-F5344CB8AC3E}">
        <p14:creationId xmlns:p14="http://schemas.microsoft.com/office/powerpoint/2010/main" val="190766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16</a:t>
            </a:fld>
            <a:endParaRPr lang="pl-PL"/>
          </a:p>
        </p:txBody>
      </p:sp>
    </p:spTree>
    <p:extLst>
      <p:ext uri="{BB962C8B-B14F-4D97-AF65-F5344CB8AC3E}">
        <p14:creationId xmlns:p14="http://schemas.microsoft.com/office/powerpoint/2010/main" val="12099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17</a:t>
            </a:fld>
            <a:endParaRPr lang="pl-PL"/>
          </a:p>
        </p:txBody>
      </p:sp>
    </p:spTree>
    <p:extLst>
      <p:ext uri="{BB962C8B-B14F-4D97-AF65-F5344CB8AC3E}">
        <p14:creationId xmlns:p14="http://schemas.microsoft.com/office/powerpoint/2010/main" val="53021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18</a:t>
            </a:fld>
            <a:endParaRPr lang="pl-PL"/>
          </a:p>
        </p:txBody>
      </p:sp>
    </p:spTree>
    <p:extLst>
      <p:ext uri="{BB962C8B-B14F-4D97-AF65-F5344CB8AC3E}">
        <p14:creationId xmlns:p14="http://schemas.microsoft.com/office/powerpoint/2010/main" val="379638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19</a:t>
            </a:fld>
            <a:endParaRPr lang="pl-PL"/>
          </a:p>
        </p:txBody>
      </p:sp>
    </p:spTree>
    <p:extLst>
      <p:ext uri="{BB962C8B-B14F-4D97-AF65-F5344CB8AC3E}">
        <p14:creationId xmlns:p14="http://schemas.microsoft.com/office/powerpoint/2010/main" val="251255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20</a:t>
            </a:fld>
            <a:endParaRPr lang="pl-PL"/>
          </a:p>
        </p:txBody>
      </p:sp>
    </p:spTree>
    <p:extLst>
      <p:ext uri="{BB962C8B-B14F-4D97-AF65-F5344CB8AC3E}">
        <p14:creationId xmlns:p14="http://schemas.microsoft.com/office/powerpoint/2010/main" val="407540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21</a:t>
            </a:fld>
            <a:endParaRPr lang="pl-PL"/>
          </a:p>
        </p:txBody>
      </p:sp>
    </p:spTree>
    <p:extLst>
      <p:ext uri="{BB962C8B-B14F-4D97-AF65-F5344CB8AC3E}">
        <p14:creationId xmlns:p14="http://schemas.microsoft.com/office/powerpoint/2010/main" val="44779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22</a:t>
            </a:fld>
            <a:endParaRPr lang="pl-PL"/>
          </a:p>
        </p:txBody>
      </p:sp>
    </p:spTree>
    <p:extLst>
      <p:ext uri="{BB962C8B-B14F-4D97-AF65-F5344CB8AC3E}">
        <p14:creationId xmlns:p14="http://schemas.microsoft.com/office/powerpoint/2010/main" val="6475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a:t>
            </a:fld>
            <a:endParaRPr lang="pl-PL"/>
          </a:p>
        </p:txBody>
      </p:sp>
    </p:spTree>
    <p:extLst>
      <p:ext uri="{BB962C8B-B14F-4D97-AF65-F5344CB8AC3E}">
        <p14:creationId xmlns:p14="http://schemas.microsoft.com/office/powerpoint/2010/main" val="1790702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23</a:t>
            </a:fld>
            <a:endParaRPr lang="pl-PL"/>
          </a:p>
        </p:txBody>
      </p:sp>
    </p:spTree>
    <p:extLst>
      <p:ext uri="{BB962C8B-B14F-4D97-AF65-F5344CB8AC3E}">
        <p14:creationId xmlns:p14="http://schemas.microsoft.com/office/powerpoint/2010/main" val="328699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24</a:t>
            </a:fld>
            <a:endParaRPr lang="pl-PL"/>
          </a:p>
        </p:txBody>
      </p:sp>
    </p:spTree>
    <p:extLst>
      <p:ext uri="{BB962C8B-B14F-4D97-AF65-F5344CB8AC3E}">
        <p14:creationId xmlns:p14="http://schemas.microsoft.com/office/powerpoint/2010/main" val="3339197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25</a:t>
            </a:fld>
            <a:endParaRPr lang="pl-PL"/>
          </a:p>
        </p:txBody>
      </p:sp>
    </p:spTree>
    <p:extLst>
      <p:ext uri="{BB962C8B-B14F-4D97-AF65-F5344CB8AC3E}">
        <p14:creationId xmlns:p14="http://schemas.microsoft.com/office/powerpoint/2010/main" val="401728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27</a:t>
            </a:fld>
            <a:endParaRPr lang="pl-PL"/>
          </a:p>
        </p:txBody>
      </p:sp>
    </p:spTree>
    <p:extLst>
      <p:ext uri="{BB962C8B-B14F-4D97-AF65-F5344CB8AC3E}">
        <p14:creationId xmlns:p14="http://schemas.microsoft.com/office/powerpoint/2010/main" val="228533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28</a:t>
            </a:fld>
            <a:endParaRPr lang="pl-PL"/>
          </a:p>
        </p:txBody>
      </p:sp>
    </p:spTree>
    <p:extLst>
      <p:ext uri="{BB962C8B-B14F-4D97-AF65-F5344CB8AC3E}">
        <p14:creationId xmlns:p14="http://schemas.microsoft.com/office/powerpoint/2010/main" val="2868832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29</a:t>
            </a:fld>
            <a:endParaRPr lang="pl-PL"/>
          </a:p>
        </p:txBody>
      </p:sp>
    </p:spTree>
    <p:extLst>
      <p:ext uri="{BB962C8B-B14F-4D97-AF65-F5344CB8AC3E}">
        <p14:creationId xmlns:p14="http://schemas.microsoft.com/office/powerpoint/2010/main" val="14834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30</a:t>
            </a:fld>
            <a:endParaRPr lang="pl-PL"/>
          </a:p>
        </p:txBody>
      </p:sp>
    </p:spTree>
    <p:extLst>
      <p:ext uri="{BB962C8B-B14F-4D97-AF65-F5344CB8AC3E}">
        <p14:creationId xmlns:p14="http://schemas.microsoft.com/office/powerpoint/2010/main" val="62897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31</a:t>
            </a:fld>
            <a:endParaRPr lang="pl-PL"/>
          </a:p>
        </p:txBody>
      </p:sp>
    </p:spTree>
    <p:extLst>
      <p:ext uri="{BB962C8B-B14F-4D97-AF65-F5344CB8AC3E}">
        <p14:creationId xmlns:p14="http://schemas.microsoft.com/office/powerpoint/2010/main" val="158218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32</a:t>
            </a:fld>
            <a:endParaRPr lang="pl-PL"/>
          </a:p>
        </p:txBody>
      </p:sp>
    </p:spTree>
    <p:extLst>
      <p:ext uri="{BB962C8B-B14F-4D97-AF65-F5344CB8AC3E}">
        <p14:creationId xmlns:p14="http://schemas.microsoft.com/office/powerpoint/2010/main" val="95821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33</a:t>
            </a:fld>
            <a:endParaRPr lang="pl-PL"/>
          </a:p>
        </p:txBody>
      </p:sp>
    </p:spTree>
    <p:extLst>
      <p:ext uri="{BB962C8B-B14F-4D97-AF65-F5344CB8AC3E}">
        <p14:creationId xmlns:p14="http://schemas.microsoft.com/office/powerpoint/2010/main" val="399088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6</a:t>
            </a:fld>
            <a:endParaRPr lang="pl-PL"/>
          </a:p>
        </p:txBody>
      </p:sp>
    </p:spTree>
    <p:extLst>
      <p:ext uri="{BB962C8B-B14F-4D97-AF65-F5344CB8AC3E}">
        <p14:creationId xmlns:p14="http://schemas.microsoft.com/office/powerpoint/2010/main" val="2220817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34</a:t>
            </a:fld>
            <a:endParaRPr lang="pl-PL"/>
          </a:p>
        </p:txBody>
      </p:sp>
    </p:spTree>
    <p:extLst>
      <p:ext uri="{BB962C8B-B14F-4D97-AF65-F5344CB8AC3E}">
        <p14:creationId xmlns:p14="http://schemas.microsoft.com/office/powerpoint/2010/main" val="294026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38</a:t>
            </a:fld>
            <a:endParaRPr lang="pl-PL"/>
          </a:p>
        </p:txBody>
      </p:sp>
    </p:spTree>
    <p:extLst>
      <p:ext uri="{BB962C8B-B14F-4D97-AF65-F5344CB8AC3E}">
        <p14:creationId xmlns:p14="http://schemas.microsoft.com/office/powerpoint/2010/main" val="223281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7</a:t>
            </a:fld>
            <a:endParaRPr lang="pl-PL"/>
          </a:p>
        </p:txBody>
      </p:sp>
    </p:spTree>
    <p:extLst>
      <p:ext uri="{BB962C8B-B14F-4D97-AF65-F5344CB8AC3E}">
        <p14:creationId xmlns:p14="http://schemas.microsoft.com/office/powerpoint/2010/main" val="105267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8</a:t>
            </a:fld>
            <a:endParaRPr lang="pl-PL"/>
          </a:p>
        </p:txBody>
      </p:sp>
    </p:spTree>
    <p:extLst>
      <p:ext uri="{BB962C8B-B14F-4D97-AF65-F5344CB8AC3E}">
        <p14:creationId xmlns:p14="http://schemas.microsoft.com/office/powerpoint/2010/main" val="268529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9</a:t>
            </a:fld>
            <a:endParaRPr lang="pl-PL"/>
          </a:p>
        </p:txBody>
      </p:sp>
    </p:spTree>
    <p:extLst>
      <p:ext uri="{BB962C8B-B14F-4D97-AF65-F5344CB8AC3E}">
        <p14:creationId xmlns:p14="http://schemas.microsoft.com/office/powerpoint/2010/main" val="278444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10</a:t>
            </a:fld>
            <a:endParaRPr lang="pl-PL"/>
          </a:p>
        </p:txBody>
      </p:sp>
    </p:spTree>
    <p:extLst>
      <p:ext uri="{BB962C8B-B14F-4D97-AF65-F5344CB8AC3E}">
        <p14:creationId xmlns:p14="http://schemas.microsoft.com/office/powerpoint/2010/main" val="421377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11</a:t>
            </a:fld>
            <a:endParaRPr lang="pl-PL"/>
          </a:p>
        </p:txBody>
      </p:sp>
    </p:spTree>
    <p:extLst>
      <p:ext uri="{BB962C8B-B14F-4D97-AF65-F5344CB8AC3E}">
        <p14:creationId xmlns:p14="http://schemas.microsoft.com/office/powerpoint/2010/main" val="169832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daty 3"/>
          <p:cNvSpPr>
            <a:spLocks noGrp="1"/>
          </p:cNvSpPr>
          <p:nvPr>
            <p:ph type="dt" idx="1"/>
          </p:nvPr>
        </p:nvSpPr>
        <p:spPr/>
        <p:txBody>
          <a:bodyPr/>
          <a:lstStyle/>
          <a:p>
            <a:fld id="{F650BE84-F099-46FA-8377-5D683DB72D2F}" type="datetime1">
              <a:rPr lang="pl-PL" smtClean="0"/>
              <a:t>19.05.2022</a:t>
            </a:fld>
            <a:endParaRPr lang="pl-PL"/>
          </a:p>
        </p:txBody>
      </p:sp>
      <p:sp>
        <p:nvSpPr>
          <p:cNvPr id="5" name="Symbol zastępczy numeru slajdu 4"/>
          <p:cNvSpPr>
            <a:spLocks noGrp="1"/>
          </p:cNvSpPr>
          <p:nvPr>
            <p:ph type="sldNum" sz="quarter" idx="5"/>
          </p:nvPr>
        </p:nvSpPr>
        <p:spPr/>
        <p:txBody>
          <a:bodyPr/>
          <a:lstStyle/>
          <a:p>
            <a:fld id="{58E667DE-8229-4E8D-98C4-619806C776CC}" type="slidenum">
              <a:rPr lang="pl-PL" smtClean="0"/>
              <a:t>12</a:t>
            </a:fld>
            <a:endParaRPr lang="pl-PL"/>
          </a:p>
        </p:txBody>
      </p:sp>
    </p:spTree>
    <p:extLst>
      <p:ext uri="{BB962C8B-B14F-4D97-AF65-F5344CB8AC3E}">
        <p14:creationId xmlns:p14="http://schemas.microsoft.com/office/powerpoint/2010/main" val="177045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21080"/>
            <a:ext cx="10363200" cy="1728133"/>
          </a:xfrm>
        </p:spPr>
        <p:txBody>
          <a:bodyPr anchor="b"/>
          <a:lstStyle>
            <a:lvl1pPr algn="ctr">
              <a:defRPr sz="6000" b="1">
                <a:effectLst>
                  <a:outerShdw blurRad="38100" dist="38100" dir="2700000" algn="tl">
                    <a:srgbClr val="000000">
                      <a:alpha val="43137"/>
                    </a:srgbClr>
                  </a:outerShdw>
                </a:effectLst>
              </a:defRPr>
            </a:lvl1pPr>
          </a:lstStyle>
          <a:p>
            <a:r>
              <a:rPr lang="pl-PL" dirty="0"/>
              <a:t>Tytuł</a:t>
            </a:r>
            <a:endParaRPr lang="en-US" dirty="0"/>
          </a:p>
        </p:txBody>
      </p:sp>
      <p:sp>
        <p:nvSpPr>
          <p:cNvPr id="3" name="Subtitle 2"/>
          <p:cNvSpPr>
            <a:spLocks noGrp="1"/>
          </p:cNvSpPr>
          <p:nvPr>
            <p:ph type="subTitle" idx="1"/>
          </p:nvPr>
        </p:nvSpPr>
        <p:spPr>
          <a:xfrm>
            <a:off x="1524000" y="3842158"/>
            <a:ext cx="9144000" cy="75291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391489" y="6499260"/>
            <a:ext cx="2449585" cy="222216"/>
          </a:xfrm>
        </p:spPr>
        <p:txBody>
          <a:bodyPr/>
          <a:lstStyle/>
          <a:p>
            <a:fld id="{F4370359-7116-43BF-860C-F3474122E2B0}" type="datetimeFigureOut">
              <a:rPr lang="pl-PL" smtClean="0"/>
              <a:t>19.05.2022</a:t>
            </a:fld>
            <a:endParaRPr lang="pl-PL"/>
          </a:p>
        </p:txBody>
      </p:sp>
      <p:sp>
        <p:nvSpPr>
          <p:cNvPr id="5" name="Footer Placeholder 4"/>
          <p:cNvSpPr>
            <a:spLocks noGrp="1"/>
          </p:cNvSpPr>
          <p:nvPr>
            <p:ph type="ftr" sz="quarter" idx="11"/>
          </p:nvPr>
        </p:nvSpPr>
        <p:spPr>
          <a:xfrm>
            <a:off x="4038600" y="6499260"/>
            <a:ext cx="4114800" cy="222216"/>
          </a:xfrm>
        </p:spPr>
        <p:txBody>
          <a:bodyPr/>
          <a:lstStyle/>
          <a:p>
            <a:endParaRPr lang="pl-PL"/>
          </a:p>
        </p:txBody>
      </p:sp>
      <p:sp>
        <p:nvSpPr>
          <p:cNvPr id="6" name="Slide Number Placeholder 5"/>
          <p:cNvSpPr>
            <a:spLocks noGrp="1"/>
          </p:cNvSpPr>
          <p:nvPr>
            <p:ph type="sldNum" sz="quarter" idx="12"/>
          </p:nvPr>
        </p:nvSpPr>
        <p:spPr>
          <a:xfrm>
            <a:off x="8610600" y="6514672"/>
            <a:ext cx="3380064" cy="206807"/>
          </a:xfrm>
        </p:spPr>
        <p:txBody>
          <a:bodyPr/>
          <a:lstStyle/>
          <a:p>
            <a:fld id="{B795E36F-AEDB-4777-9D2F-C10C7A9844F9}" type="slidenum">
              <a:rPr lang="pl-PL" smtClean="0"/>
              <a:t>‹#›</a:t>
            </a:fld>
            <a:endParaRPr lang="pl-PL"/>
          </a:p>
        </p:txBody>
      </p:sp>
      <p:pic>
        <p:nvPicPr>
          <p:cNvPr id="7" name="Shape 87" descr="PODSTAWOWY.png"/>
          <p:cNvPicPr preferRelativeResize="0"/>
          <p:nvPr/>
        </p:nvPicPr>
        <p:blipFill>
          <a:blip r:embed="rId2" cstate="print">
            <a:alphaModFix/>
          </a:blip>
          <a:stretch>
            <a:fillRect/>
          </a:stretch>
        </p:blipFill>
        <p:spPr>
          <a:xfrm>
            <a:off x="575512" y="436229"/>
            <a:ext cx="4827001" cy="1450767"/>
          </a:xfrm>
          <a:prstGeom prst="rect">
            <a:avLst/>
          </a:prstGeom>
          <a:noFill/>
          <a:ln>
            <a:noFill/>
          </a:ln>
        </p:spPr>
      </p:pic>
      <p:sp>
        <p:nvSpPr>
          <p:cNvPr id="8" name="Shape 85"/>
          <p:cNvSpPr/>
          <p:nvPr/>
        </p:nvSpPr>
        <p:spPr>
          <a:xfrm>
            <a:off x="-12" y="6122174"/>
            <a:ext cx="12192000" cy="127500"/>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9" name="Shape 88"/>
          <p:cNvSpPr/>
          <p:nvPr/>
        </p:nvSpPr>
        <p:spPr>
          <a:xfrm>
            <a:off x="-9000" y="6371760"/>
            <a:ext cx="12192000" cy="1275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723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37A7B8B9-5DB7-40AE-83D8-99CC0A6D1893}" type="datetimeFigureOut">
              <a:rPr lang="pl-PL" smtClean="0"/>
              <a:pPr/>
              <a:t>19.05.2022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03DFDC6-B6A0-4645-8F34-212D72775050}" type="slidenum">
              <a:rPr lang="pl-PL" smtClean="0"/>
              <a:pPr/>
              <a:t>‹#›</a:t>
            </a:fld>
            <a:endParaRPr lang="pl-PL" dirty="0"/>
          </a:p>
        </p:txBody>
      </p:sp>
      <p:sp>
        <p:nvSpPr>
          <p:cNvPr id="7"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9"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10"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150345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7A7B8B9-5DB7-40AE-83D8-99CC0A6D1893}" type="datetimeFigureOut">
              <a:rPr lang="pl-PL" smtClean="0"/>
              <a:pPr/>
              <a:t>19.05.2022</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03DFDC6-B6A0-4645-8F34-212D72775050}" type="slidenum">
              <a:rPr lang="pl-PL" smtClean="0"/>
              <a:pPr/>
              <a:t>‹#›</a:t>
            </a:fld>
            <a:endParaRPr lang="pl-PL" dirty="0"/>
          </a:p>
        </p:txBody>
      </p:sp>
      <p:sp>
        <p:nvSpPr>
          <p:cNvPr id="8"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9" name="Shape 94"/>
          <p:cNvSpPr txBox="1"/>
          <p:nvPr userDrawn="1"/>
        </p:nvSpPr>
        <p:spPr>
          <a:xfrm>
            <a:off x="815414"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10"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2"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284069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9"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1"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7A7B8B9-5DB7-40AE-83D8-99CC0A6D1893}" type="datetimeFigureOut">
              <a:rPr lang="pl-PL" smtClean="0"/>
              <a:pPr/>
              <a:t>19.05.2022</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603DFDC6-B6A0-4645-8F34-212D72775050}" type="slidenum">
              <a:rPr lang="pl-PL" smtClean="0"/>
              <a:pPr/>
              <a:t>‹#›</a:t>
            </a:fld>
            <a:endParaRPr lang="pl-PL" dirty="0"/>
          </a:p>
        </p:txBody>
      </p:sp>
      <p:sp>
        <p:nvSpPr>
          <p:cNvPr id="10"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1"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12"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62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7A7B8B9-5DB7-40AE-83D8-99CC0A6D1893}" type="datetimeFigureOut">
              <a:rPr lang="pl-PL" smtClean="0"/>
              <a:pPr/>
              <a:t>19.05.2022</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603DFDC6-B6A0-4645-8F34-212D72775050}" type="slidenum">
              <a:rPr lang="pl-PL" smtClean="0"/>
              <a:pPr/>
              <a:t>‹#›</a:t>
            </a:fld>
            <a:endParaRPr lang="pl-PL" dirty="0"/>
          </a:p>
        </p:txBody>
      </p:sp>
      <p:sp>
        <p:nvSpPr>
          <p:cNvPr id="6"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7"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8"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263249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499260"/>
            <a:ext cx="4114800" cy="222216"/>
          </a:xfrm>
        </p:spPr>
        <p:txBody>
          <a:bodyPr/>
          <a:lstStyle/>
          <a:p>
            <a:endParaRPr lang="pl-PL" dirty="0"/>
          </a:p>
        </p:txBody>
      </p:sp>
      <p:sp>
        <p:nvSpPr>
          <p:cNvPr id="5"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6"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7"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8" name="Title 1"/>
          <p:cNvSpPr>
            <a:spLocks noGrp="1"/>
          </p:cNvSpPr>
          <p:nvPr>
            <p:ph type="ctrTitle" hasCustomPrompt="1"/>
          </p:nvPr>
        </p:nvSpPr>
        <p:spPr>
          <a:xfrm>
            <a:off x="914400" y="2325800"/>
            <a:ext cx="10363200" cy="1323410"/>
          </a:xfrm>
        </p:spPr>
        <p:txBody>
          <a:bodyPr anchor="b"/>
          <a:lstStyle>
            <a:lvl1pPr algn="ctr">
              <a:defRPr sz="6000" b="1">
                <a:effectLst>
                  <a:outerShdw blurRad="38100" dist="38100" dir="2700000" algn="tl">
                    <a:srgbClr val="000000">
                      <a:alpha val="43137"/>
                    </a:srgbClr>
                  </a:outerShdw>
                </a:effectLst>
              </a:defRPr>
            </a:lvl1pPr>
          </a:lstStyle>
          <a:p>
            <a:r>
              <a:rPr lang="pl-PL" dirty="0"/>
              <a:t>Dziękuję</a:t>
            </a:r>
            <a:endParaRPr lang="en-US" dirty="0"/>
          </a:p>
        </p:txBody>
      </p:sp>
      <p:sp>
        <p:nvSpPr>
          <p:cNvPr id="9" name="Subtitle 2"/>
          <p:cNvSpPr>
            <a:spLocks noGrp="1"/>
          </p:cNvSpPr>
          <p:nvPr>
            <p:ph type="subTitle" idx="1" hasCustomPrompt="1"/>
          </p:nvPr>
        </p:nvSpPr>
        <p:spPr>
          <a:xfrm>
            <a:off x="1524000" y="3842158"/>
            <a:ext cx="9144000" cy="75291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Dane</a:t>
            </a:r>
            <a:endParaRPr lang="en-US" dirty="0"/>
          </a:p>
        </p:txBody>
      </p:sp>
      <p:sp>
        <p:nvSpPr>
          <p:cNvPr id="10" name="Date Placeholder 3"/>
          <p:cNvSpPr txBox="1">
            <a:spLocks/>
          </p:cNvSpPr>
          <p:nvPr userDrawn="1"/>
        </p:nvSpPr>
        <p:spPr>
          <a:xfrm>
            <a:off x="391488" y="6499260"/>
            <a:ext cx="2449585" cy="22221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A7B8B9-5DB7-40AE-83D8-99CC0A6D1893}" type="datetimeFigureOut">
              <a:rPr lang="pl-PL" sz="1200" smtClean="0"/>
              <a:pPr/>
              <a:t>19.05.2022</a:t>
            </a:fld>
            <a:endParaRPr lang="pl-PL" sz="1200" dirty="0"/>
          </a:p>
        </p:txBody>
      </p:sp>
      <p:sp>
        <p:nvSpPr>
          <p:cNvPr id="11" name="Slide Number Placeholder 5"/>
          <p:cNvSpPr txBox="1">
            <a:spLocks/>
          </p:cNvSpPr>
          <p:nvPr userDrawn="1"/>
        </p:nvSpPr>
        <p:spPr>
          <a:xfrm>
            <a:off x="8610600" y="6514670"/>
            <a:ext cx="3380064" cy="20680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3DFDC6-B6A0-4645-8F34-212D72775050}" type="slidenum">
              <a:rPr lang="pl-PL" sz="1200" smtClean="0"/>
              <a:pPr/>
              <a:t>‹#›</a:t>
            </a:fld>
            <a:endParaRPr lang="pl-PL" sz="1200" dirty="0"/>
          </a:p>
        </p:txBody>
      </p:sp>
      <p:pic>
        <p:nvPicPr>
          <p:cNvPr id="12" name="Shape 87" descr="PODSTAWOWY.png"/>
          <p:cNvPicPr preferRelativeResize="0"/>
          <p:nvPr userDrawn="1"/>
        </p:nvPicPr>
        <p:blipFill>
          <a:blip r:embed="rId2" cstate="print">
            <a:alphaModFix/>
          </a:blip>
          <a:stretch>
            <a:fillRect/>
          </a:stretch>
        </p:blipFill>
        <p:spPr>
          <a:xfrm>
            <a:off x="575510" y="478172"/>
            <a:ext cx="4827001" cy="1450767"/>
          </a:xfrm>
          <a:prstGeom prst="rect">
            <a:avLst/>
          </a:prstGeom>
          <a:noFill/>
          <a:ln>
            <a:noFill/>
          </a:ln>
        </p:spPr>
      </p:pic>
      <p:sp>
        <p:nvSpPr>
          <p:cNvPr id="13" name="Shape 85"/>
          <p:cNvSpPr/>
          <p:nvPr userDrawn="1"/>
        </p:nvSpPr>
        <p:spPr>
          <a:xfrm>
            <a:off x="-12" y="6122174"/>
            <a:ext cx="12192000" cy="127500"/>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14" name="Shape 88"/>
          <p:cNvSpPr/>
          <p:nvPr userDrawn="1"/>
        </p:nvSpPr>
        <p:spPr>
          <a:xfrm>
            <a:off x="-9000" y="6371760"/>
            <a:ext cx="12192000" cy="1275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411174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55E805-BE0B-4FED-A621-3AC5C4B43BD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663CD38-B28C-4774-8884-D97D82157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A459BB8-D323-4457-ABE0-DCA56E2B3A6E}"/>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F481BE22-C8B1-4D48-9BDD-5EAF78247EC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0EB045A-FE11-441A-A00F-FD7ABC553BE3}"/>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36229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ACE6D-6E61-491D-87AA-315ECA5DC87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7D09D9A-DE8C-418F-B033-0C53D18187D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9C86B59-3394-4491-8234-15D89DA81C73}"/>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4E7540FB-B504-452F-80D2-7D41DF2968A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902092F-1516-4759-895F-8A13882DD597}"/>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351287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918693-D413-4BA4-AB24-70CC903172B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51A257B-0149-4608-938F-E111930E5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52A146D-0551-41FE-A733-5CB71BD36C9D}"/>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FFFC64C4-5CBD-48F3-B4D9-96EDDB2882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72B944-97F1-4EFF-800B-9A5FA99FDBA4}"/>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4791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64480D-848A-4D69-A053-17201798C0B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D7C0A37-3B0D-48B3-8A94-46A6F17478E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3448476-2E28-4229-9F1D-7E09BDE1BE6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8DE4E9C-03CA-429C-9CD3-CB7B4A155314}"/>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6" name="Symbol zastępczy stopki 5">
            <a:extLst>
              <a:ext uri="{FF2B5EF4-FFF2-40B4-BE49-F238E27FC236}">
                <a16:creationId xmlns:a16="http://schemas.microsoft.com/office/drawing/2014/main" id="{E8A8C093-AA4A-406D-BFD9-432FF9F4FA7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4C278E7-DDAB-48FE-91E6-BFFC5D03E888}"/>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4079992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53246E-A872-403A-8D20-4B21B42C8BF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48D13B1-CEC5-493C-A166-0613649E1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73193CB-64D6-415C-8D0A-A56723DAC5A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BDECB5F-FF6C-4839-9736-6A2D94818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A3B4225-B217-4EB0-9237-CCBB530613E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A828785-02A1-4DA0-A5F5-04B065AEFF2B}"/>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8" name="Symbol zastępczy stopki 7">
            <a:extLst>
              <a:ext uri="{FF2B5EF4-FFF2-40B4-BE49-F238E27FC236}">
                <a16:creationId xmlns:a16="http://schemas.microsoft.com/office/drawing/2014/main" id="{FA7EE367-0B84-4BAB-9379-CED38637915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BE98998-2310-4408-967C-A004D633F1F2}"/>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85814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149603"/>
          </a:xfrm>
        </p:spPr>
        <p:txBody>
          <a:bodyPr>
            <a:normAutofit/>
          </a:bodyPr>
          <a:lstStyle>
            <a:lvl1pPr>
              <a:defRPr sz="4000" b="1">
                <a:effectLst>
                  <a:outerShdw blurRad="38100" dist="38100" dir="2700000" algn="tl">
                    <a:srgbClr val="000000">
                      <a:alpha val="43137"/>
                    </a:srgbClr>
                  </a:outerShdw>
                </a:effectLst>
              </a:defRPr>
            </a:lvl1pPr>
          </a:lstStyle>
          <a:p>
            <a:r>
              <a:rPr lang="pl-PL"/>
              <a:t>Kliknij, aby edytować styl</a:t>
            </a:r>
            <a:endParaRPr lang="en-US" dirty="0"/>
          </a:p>
        </p:txBody>
      </p:sp>
      <p:sp>
        <p:nvSpPr>
          <p:cNvPr id="3" name="Content Placeholder 2"/>
          <p:cNvSpPr>
            <a:spLocks noGrp="1"/>
          </p:cNvSpPr>
          <p:nvPr>
            <p:ph idx="1"/>
          </p:nvPr>
        </p:nvSpPr>
        <p:spPr>
          <a:xfrm>
            <a:off x="838200" y="1686187"/>
            <a:ext cx="10515600" cy="449077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4370359-7116-43BF-860C-F3474122E2B0}" type="datetimeFigureOut">
              <a:rPr lang="pl-PL" smtClean="0"/>
              <a:t>19.05.2022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795E36F-AEDB-4777-9D2F-C10C7A9844F9}" type="slidenum">
              <a:rPr lang="pl-PL" smtClean="0"/>
              <a:t>‹#›</a:t>
            </a:fld>
            <a:endParaRPr lang="pl-PL"/>
          </a:p>
        </p:txBody>
      </p:sp>
      <p:sp>
        <p:nvSpPr>
          <p:cNvPr id="7"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8"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9"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11434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342B7E-EF87-4169-9FDA-694D82984B6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1FBE8E0-A172-4E87-B37A-0E94A1F7463F}"/>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4" name="Symbol zastępczy stopki 3">
            <a:extLst>
              <a:ext uri="{FF2B5EF4-FFF2-40B4-BE49-F238E27FC236}">
                <a16:creationId xmlns:a16="http://schemas.microsoft.com/office/drawing/2014/main" id="{10372DB8-15BA-486D-9C89-E9F9A28FE02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F5ED61D-2C06-4B03-AAC5-A6DF1BB94E58}"/>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426632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36BCA71-3474-4090-8DCB-A642BA1B0135}"/>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3" name="Symbol zastępczy stopki 2">
            <a:extLst>
              <a:ext uri="{FF2B5EF4-FFF2-40B4-BE49-F238E27FC236}">
                <a16:creationId xmlns:a16="http://schemas.microsoft.com/office/drawing/2014/main" id="{7497987C-0A6C-4E6E-9E43-22B875C7F3F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84C9736-896C-4F35-8064-421A2FFDB748}"/>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86053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ECE4F8-8BE8-4D58-AD19-BF90C3E4EBE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CA85831-2C4C-474E-B2D6-1FF3BDAA6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CA5D3F0-1194-4B78-AA1B-DC20B9B78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2C672C2-30BC-450B-8BD5-40493EA975A3}"/>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6" name="Symbol zastępczy stopki 5">
            <a:extLst>
              <a:ext uri="{FF2B5EF4-FFF2-40B4-BE49-F238E27FC236}">
                <a16:creationId xmlns:a16="http://schemas.microsoft.com/office/drawing/2014/main" id="{D66A4D1C-47D1-4885-ADBD-E9335550DB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60CE6EB-8EBF-4B45-B075-FE4663B57451}"/>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35928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8FF3FA-96FA-49B0-A5B8-5D58A0AF812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2F5AF9D-055A-4471-AFB8-39F8388AF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E0AB100-BDB9-45E2-A453-95F0D9911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02A9E36-3688-41B4-944D-0C808BFBD5AD}"/>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6" name="Symbol zastępczy stopki 5">
            <a:extLst>
              <a:ext uri="{FF2B5EF4-FFF2-40B4-BE49-F238E27FC236}">
                <a16:creationId xmlns:a16="http://schemas.microsoft.com/office/drawing/2014/main" id="{476E1DDB-828F-445E-9ED9-838BE8963DB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447EB80-E689-45D5-B85E-BF05697F66C8}"/>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241373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A9DF1-B7F5-484F-AABC-DD063A5EB2C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5D2D30C-DDD0-467E-BE2C-3236ABDD774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A187B7F-465F-4782-A612-14AFEDFB261D}"/>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17B57ED0-2B15-4F1E-AD31-C9B6BE2A058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C800B88-E65C-4277-B46C-EF5490E28D26}"/>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471217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EC5672E-4CBA-46FB-B676-1B71054D5C6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878B7EB-FE5D-494D-8BA4-BAC5884DE90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C56C1E8-7467-41B8-986D-2DA21B6A151A}"/>
              </a:ext>
            </a:extLst>
          </p:cNvPr>
          <p:cNvSpPr>
            <a:spLocks noGrp="1"/>
          </p:cNvSpPr>
          <p:nvPr>
            <p:ph type="dt" sz="half" idx="10"/>
          </p:nvPr>
        </p:nvSpPr>
        <p:spPr/>
        <p:txBody>
          <a:body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EA1E1FB0-136C-4355-BF67-0967A0D397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AEF4DE-F459-4324-94E7-73EAB43988D2}"/>
              </a:ext>
            </a:extLst>
          </p:cNvPr>
          <p:cNvSpPr>
            <a:spLocks noGrp="1"/>
          </p:cNvSpPr>
          <p:nvPr>
            <p:ph type="sldNum" sz="quarter" idx="12"/>
          </p:nvPr>
        </p:nvSpPr>
        <p:spPr/>
        <p:txBody>
          <a:bodyPr/>
          <a:lstStyle/>
          <a:p>
            <a:fld id="{2F19C9D4-B2C6-4DE8-8FE5-51B1BEF20D66}" type="slidenum">
              <a:rPr lang="pl-PL" smtClean="0"/>
              <a:t>‹#›</a:t>
            </a:fld>
            <a:endParaRPr lang="pl-PL"/>
          </a:p>
        </p:txBody>
      </p:sp>
    </p:spTree>
    <p:extLst>
      <p:ext uri="{BB962C8B-B14F-4D97-AF65-F5344CB8AC3E}">
        <p14:creationId xmlns:p14="http://schemas.microsoft.com/office/powerpoint/2010/main" val="181626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4370359-7116-43BF-860C-F3474122E2B0}" type="datetimeFigureOut">
              <a:rPr lang="pl-PL" smtClean="0"/>
              <a:t>19.05.2022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795E36F-AEDB-4777-9D2F-C10C7A9844F9}" type="slidenum">
              <a:rPr lang="pl-PL" smtClean="0"/>
              <a:t>‹#›</a:t>
            </a:fld>
            <a:endParaRPr lang="pl-PL"/>
          </a:p>
        </p:txBody>
      </p:sp>
      <p:sp>
        <p:nvSpPr>
          <p:cNvPr id="7"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9"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10"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252441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4370359-7116-43BF-860C-F3474122E2B0}" type="datetimeFigureOut">
              <a:rPr lang="pl-PL" smtClean="0"/>
              <a:t>19.05.2022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795E36F-AEDB-4777-9D2F-C10C7A9844F9}" type="slidenum">
              <a:rPr lang="pl-PL" smtClean="0"/>
              <a:t>‹#›</a:t>
            </a:fld>
            <a:endParaRPr lang="pl-PL"/>
          </a:p>
        </p:txBody>
      </p:sp>
      <p:sp>
        <p:nvSpPr>
          <p:cNvPr id="8"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9" name="Shape 94"/>
          <p:cNvSpPr txBox="1"/>
          <p:nvPr/>
        </p:nvSpPr>
        <p:spPr>
          <a:xfrm>
            <a:off x="815415"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10"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2"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200226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9"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2"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4370359-7116-43BF-860C-F3474122E2B0}" type="datetimeFigureOut">
              <a:rPr lang="pl-PL" smtClean="0"/>
              <a:t>19.05.2022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795E36F-AEDB-4777-9D2F-C10C7A9844F9}" type="slidenum">
              <a:rPr lang="pl-PL" smtClean="0"/>
              <a:t>‹#›</a:t>
            </a:fld>
            <a:endParaRPr lang="pl-PL"/>
          </a:p>
        </p:txBody>
      </p:sp>
      <p:sp>
        <p:nvSpPr>
          <p:cNvPr id="10"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1"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12"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4904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4370359-7116-43BF-860C-F3474122E2B0}" type="datetimeFigureOut">
              <a:rPr lang="pl-PL" smtClean="0"/>
              <a:t>19.05.2022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795E36F-AEDB-4777-9D2F-C10C7A9844F9}" type="slidenum">
              <a:rPr lang="pl-PL" smtClean="0"/>
              <a:t>‹#›</a:t>
            </a:fld>
            <a:endParaRPr lang="pl-PL"/>
          </a:p>
        </p:txBody>
      </p:sp>
      <p:sp>
        <p:nvSpPr>
          <p:cNvPr id="6"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7"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8"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Tree>
    <p:extLst>
      <p:ext uri="{BB962C8B-B14F-4D97-AF65-F5344CB8AC3E}">
        <p14:creationId xmlns:p14="http://schemas.microsoft.com/office/powerpoint/2010/main" val="424915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s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499260"/>
            <a:ext cx="4114800" cy="222216"/>
          </a:xfrm>
        </p:spPr>
        <p:txBody>
          <a:bodyPr/>
          <a:lstStyle/>
          <a:p>
            <a:endParaRPr lang="pl-PL"/>
          </a:p>
        </p:txBody>
      </p:sp>
      <p:sp>
        <p:nvSpPr>
          <p:cNvPr id="5" name="Shape 93"/>
          <p:cNvSpPr/>
          <p:nvPr/>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6" name="Shape 94"/>
          <p:cNvSpPr txBox="1"/>
          <p:nvPr/>
        </p:nvSpPr>
        <p:spPr>
          <a:xfrm>
            <a:off x="737118" y="12474"/>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7" name="Shape 95"/>
          <p:cNvSpPr/>
          <p:nvPr/>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8" name="Title 1"/>
          <p:cNvSpPr>
            <a:spLocks noGrp="1"/>
          </p:cNvSpPr>
          <p:nvPr>
            <p:ph type="ctrTitle" hasCustomPrompt="1"/>
          </p:nvPr>
        </p:nvSpPr>
        <p:spPr>
          <a:xfrm>
            <a:off x="914400" y="2325800"/>
            <a:ext cx="10363200" cy="1323410"/>
          </a:xfrm>
        </p:spPr>
        <p:txBody>
          <a:bodyPr anchor="b"/>
          <a:lstStyle>
            <a:lvl1pPr algn="ctr">
              <a:defRPr sz="6000" b="1">
                <a:effectLst>
                  <a:outerShdw blurRad="38100" dist="38100" dir="2700000" algn="tl">
                    <a:srgbClr val="000000">
                      <a:alpha val="43137"/>
                    </a:srgbClr>
                  </a:outerShdw>
                </a:effectLst>
              </a:defRPr>
            </a:lvl1pPr>
          </a:lstStyle>
          <a:p>
            <a:r>
              <a:rPr lang="pl-PL" dirty="0"/>
              <a:t>Dziękuję</a:t>
            </a:r>
            <a:endParaRPr lang="en-US" dirty="0"/>
          </a:p>
        </p:txBody>
      </p:sp>
      <p:sp>
        <p:nvSpPr>
          <p:cNvPr id="9" name="Subtitle 2"/>
          <p:cNvSpPr>
            <a:spLocks noGrp="1"/>
          </p:cNvSpPr>
          <p:nvPr>
            <p:ph type="subTitle" idx="1" hasCustomPrompt="1"/>
          </p:nvPr>
        </p:nvSpPr>
        <p:spPr>
          <a:xfrm>
            <a:off x="1524000" y="3842158"/>
            <a:ext cx="9144000" cy="75291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Dane</a:t>
            </a:r>
            <a:endParaRPr lang="en-US" dirty="0"/>
          </a:p>
        </p:txBody>
      </p:sp>
      <p:sp>
        <p:nvSpPr>
          <p:cNvPr id="10" name="Date Placeholder 3"/>
          <p:cNvSpPr txBox="1">
            <a:spLocks/>
          </p:cNvSpPr>
          <p:nvPr/>
        </p:nvSpPr>
        <p:spPr>
          <a:xfrm>
            <a:off x="391489" y="6499260"/>
            <a:ext cx="2449585" cy="22221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A7B8B9-5DB7-40AE-83D8-99CC0A6D1893}" type="datetimeFigureOut">
              <a:rPr lang="pl-PL" sz="1200" smtClean="0"/>
              <a:pPr/>
              <a:t>19.05.2022</a:t>
            </a:fld>
            <a:endParaRPr lang="pl-PL" sz="1200" dirty="0"/>
          </a:p>
        </p:txBody>
      </p:sp>
      <p:sp>
        <p:nvSpPr>
          <p:cNvPr id="11" name="Slide Number Placeholder 5"/>
          <p:cNvSpPr txBox="1">
            <a:spLocks/>
          </p:cNvSpPr>
          <p:nvPr/>
        </p:nvSpPr>
        <p:spPr>
          <a:xfrm>
            <a:off x="8610600" y="6514672"/>
            <a:ext cx="3380064" cy="20680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3DFDC6-B6A0-4645-8F34-212D72775050}" type="slidenum">
              <a:rPr lang="pl-PL" sz="1200" smtClean="0"/>
              <a:pPr/>
              <a:t>‹#›</a:t>
            </a:fld>
            <a:endParaRPr lang="pl-PL" sz="1200" dirty="0"/>
          </a:p>
        </p:txBody>
      </p:sp>
      <p:pic>
        <p:nvPicPr>
          <p:cNvPr id="12" name="Shape 87" descr="PODSTAWOWY.png"/>
          <p:cNvPicPr preferRelativeResize="0"/>
          <p:nvPr/>
        </p:nvPicPr>
        <p:blipFill>
          <a:blip r:embed="rId2" cstate="print">
            <a:alphaModFix/>
          </a:blip>
          <a:stretch>
            <a:fillRect/>
          </a:stretch>
        </p:blipFill>
        <p:spPr>
          <a:xfrm>
            <a:off x="575512" y="478174"/>
            <a:ext cx="4827001" cy="1450767"/>
          </a:xfrm>
          <a:prstGeom prst="rect">
            <a:avLst/>
          </a:prstGeom>
          <a:noFill/>
          <a:ln>
            <a:noFill/>
          </a:ln>
        </p:spPr>
      </p:pic>
      <p:sp>
        <p:nvSpPr>
          <p:cNvPr id="13" name="Shape 85"/>
          <p:cNvSpPr/>
          <p:nvPr/>
        </p:nvSpPr>
        <p:spPr>
          <a:xfrm>
            <a:off x="-12" y="6122174"/>
            <a:ext cx="12192000" cy="127500"/>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14" name="Shape 88"/>
          <p:cNvSpPr/>
          <p:nvPr/>
        </p:nvSpPr>
        <p:spPr>
          <a:xfrm>
            <a:off x="-9000" y="6371760"/>
            <a:ext cx="12192000" cy="1275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276810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21078"/>
            <a:ext cx="10363200" cy="1728133"/>
          </a:xfrm>
        </p:spPr>
        <p:txBody>
          <a:bodyPr anchor="b"/>
          <a:lstStyle>
            <a:lvl1pPr algn="ctr">
              <a:defRPr sz="6000" b="1">
                <a:effectLst>
                  <a:outerShdw blurRad="38100" dist="38100" dir="2700000" algn="tl">
                    <a:srgbClr val="000000">
                      <a:alpha val="43137"/>
                    </a:srgbClr>
                  </a:outerShdw>
                </a:effectLst>
              </a:defRPr>
            </a:lvl1pPr>
          </a:lstStyle>
          <a:p>
            <a:r>
              <a:rPr lang="pl-PL" dirty="0"/>
              <a:t>Tytuł</a:t>
            </a:r>
            <a:endParaRPr lang="en-US" dirty="0"/>
          </a:p>
        </p:txBody>
      </p:sp>
      <p:sp>
        <p:nvSpPr>
          <p:cNvPr id="3" name="Subtitle 2"/>
          <p:cNvSpPr>
            <a:spLocks noGrp="1"/>
          </p:cNvSpPr>
          <p:nvPr>
            <p:ph type="subTitle" idx="1"/>
          </p:nvPr>
        </p:nvSpPr>
        <p:spPr>
          <a:xfrm>
            <a:off x="1524000" y="3842158"/>
            <a:ext cx="9144000" cy="75291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391488" y="6499260"/>
            <a:ext cx="2449585" cy="222216"/>
          </a:xfrm>
        </p:spPr>
        <p:txBody>
          <a:bodyPr/>
          <a:lstStyle/>
          <a:p>
            <a:fld id="{37A7B8B9-5DB7-40AE-83D8-99CC0A6D1893}" type="datetimeFigureOut">
              <a:rPr lang="pl-PL" smtClean="0"/>
              <a:pPr/>
              <a:t>19.05.2022</a:t>
            </a:fld>
            <a:endParaRPr lang="pl-PL" dirty="0"/>
          </a:p>
        </p:txBody>
      </p:sp>
      <p:sp>
        <p:nvSpPr>
          <p:cNvPr id="5" name="Footer Placeholder 4"/>
          <p:cNvSpPr>
            <a:spLocks noGrp="1"/>
          </p:cNvSpPr>
          <p:nvPr>
            <p:ph type="ftr" sz="quarter" idx="11"/>
          </p:nvPr>
        </p:nvSpPr>
        <p:spPr>
          <a:xfrm>
            <a:off x="4038600" y="6499260"/>
            <a:ext cx="4114800" cy="222216"/>
          </a:xfrm>
        </p:spPr>
        <p:txBody>
          <a:bodyPr/>
          <a:lstStyle/>
          <a:p>
            <a:endParaRPr lang="pl-PL" dirty="0"/>
          </a:p>
        </p:txBody>
      </p:sp>
      <p:sp>
        <p:nvSpPr>
          <p:cNvPr id="6" name="Slide Number Placeholder 5"/>
          <p:cNvSpPr>
            <a:spLocks noGrp="1"/>
          </p:cNvSpPr>
          <p:nvPr>
            <p:ph type="sldNum" sz="quarter" idx="12"/>
          </p:nvPr>
        </p:nvSpPr>
        <p:spPr>
          <a:xfrm>
            <a:off x="8610600" y="6514670"/>
            <a:ext cx="3380064" cy="206807"/>
          </a:xfrm>
        </p:spPr>
        <p:txBody>
          <a:bodyPr/>
          <a:lstStyle/>
          <a:p>
            <a:fld id="{603DFDC6-B6A0-4645-8F34-212D72775050}" type="slidenum">
              <a:rPr lang="pl-PL" smtClean="0"/>
              <a:pPr/>
              <a:t>‹#›</a:t>
            </a:fld>
            <a:endParaRPr lang="pl-PL" dirty="0"/>
          </a:p>
        </p:txBody>
      </p:sp>
      <p:pic>
        <p:nvPicPr>
          <p:cNvPr id="7" name="Shape 87" descr="PODSTAWOWY.png"/>
          <p:cNvPicPr preferRelativeResize="0"/>
          <p:nvPr userDrawn="1"/>
        </p:nvPicPr>
        <p:blipFill>
          <a:blip r:embed="rId2" cstate="print">
            <a:alphaModFix/>
          </a:blip>
          <a:stretch>
            <a:fillRect/>
          </a:stretch>
        </p:blipFill>
        <p:spPr>
          <a:xfrm>
            <a:off x="575510" y="436227"/>
            <a:ext cx="4827001" cy="1450767"/>
          </a:xfrm>
          <a:prstGeom prst="rect">
            <a:avLst/>
          </a:prstGeom>
          <a:noFill/>
          <a:ln>
            <a:noFill/>
          </a:ln>
        </p:spPr>
      </p:pic>
      <p:sp>
        <p:nvSpPr>
          <p:cNvPr id="8" name="Shape 85"/>
          <p:cNvSpPr/>
          <p:nvPr userDrawn="1"/>
        </p:nvSpPr>
        <p:spPr>
          <a:xfrm>
            <a:off x="-12" y="6122174"/>
            <a:ext cx="12192000" cy="127500"/>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
        <p:nvSpPr>
          <p:cNvPr id="9" name="Shape 88"/>
          <p:cNvSpPr/>
          <p:nvPr userDrawn="1"/>
        </p:nvSpPr>
        <p:spPr>
          <a:xfrm>
            <a:off x="-9000" y="6371760"/>
            <a:ext cx="12192000" cy="1275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8056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149603"/>
          </a:xfrm>
        </p:spPr>
        <p:txBody>
          <a:bodyPr>
            <a:normAutofit/>
          </a:bodyPr>
          <a:lstStyle>
            <a:lvl1pPr>
              <a:defRPr sz="4000" b="1">
                <a:effectLst>
                  <a:outerShdw blurRad="38100" dist="38100" dir="2700000" algn="tl">
                    <a:srgbClr val="000000">
                      <a:alpha val="43137"/>
                    </a:srgbClr>
                  </a:outerShdw>
                </a:effectLst>
              </a:defRPr>
            </a:lvl1pPr>
          </a:lstStyle>
          <a:p>
            <a:r>
              <a:rPr lang="pl-PL" dirty="0"/>
              <a:t>Kliknij, aby edytować styl</a:t>
            </a:r>
            <a:endParaRPr lang="en-US" dirty="0"/>
          </a:p>
        </p:txBody>
      </p:sp>
      <p:sp>
        <p:nvSpPr>
          <p:cNvPr id="3" name="Content Placeholder 2"/>
          <p:cNvSpPr>
            <a:spLocks noGrp="1"/>
          </p:cNvSpPr>
          <p:nvPr>
            <p:ph idx="1"/>
          </p:nvPr>
        </p:nvSpPr>
        <p:spPr>
          <a:xfrm>
            <a:off x="838200" y="1686187"/>
            <a:ext cx="10515600" cy="4490776"/>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37A7B8B9-5DB7-40AE-83D8-99CC0A6D1893}" type="datetimeFigureOut">
              <a:rPr lang="pl-PL" smtClean="0"/>
              <a:pPr/>
              <a:t>19.05.2022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03DFDC6-B6A0-4645-8F34-212D72775050}" type="slidenum">
              <a:rPr lang="pl-PL" smtClean="0"/>
              <a:pPr/>
              <a:t>‹#›</a:t>
            </a:fld>
            <a:endParaRPr lang="pl-PL" dirty="0"/>
          </a:p>
        </p:txBody>
      </p:sp>
      <p:sp>
        <p:nvSpPr>
          <p:cNvPr id="7" name="Shape 93"/>
          <p:cNvSpPr/>
          <p:nvPr userDrawn="1"/>
        </p:nvSpPr>
        <p:spPr>
          <a:xfrm>
            <a:off x="0" y="-27383"/>
            <a:ext cx="12192000" cy="392509"/>
          </a:xfrm>
          <a:prstGeom prst="rect">
            <a:avLst/>
          </a:prstGeom>
          <a:solidFill>
            <a:srgbClr val="0044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8" name="Shape 94"/>
          <p:cNvSpPr txBox="1"/>
          <p:nvPr userDrawn="1"/>
        </p:nvSpPr>
        <p:spPr>
          <a:xfrm>
            <a:off x="737117" y="12472"/>
            <a:ext cx="1008111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600" b="1" i="0" u="none" strike="noStrike" cap="none" dirty="0">
                <a:solidFill>
                  <a:schemeClr val="lt1"/>
                </a:solidFill>
                <a:latin typeface="Arial"/>
                <a:ea typeface="Arial"/>
                <a:cs typeface="Arial"/>
                <a:sym typeface="Arial"/>
              </a:rPr>
              <a:t>UNIWERSYTET WARSZAWSKI</a:t>
            </a:r>
          </a:p>
        </p:txBody>
      </p:sp>
      <p:sp>
        <p:nvSpPr>
          <p:cNvPr id="9" name="Shape 95"/>
          <p:cNvSpPr/>
          <p:nvPr userDrawn="1"/>
        </p:nvSpPr>
        <p:spPr>
          <a:xfrm>
            <a:off x="-8987" y="6338580"/>
            <a:ext cx="12192000" cy="72000"/>
          </a:xfrm>
          <a:prstGeom prst="rect">
            <a:avLst/>
          </a:prstGeom>
          <a:solidFill>
            <a:srgbClr val="0092C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527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70359-7116-43BF-860C-F3474122E2B0}" type="datetimeFigureOut">
              <a:rPr lang="pl-PL" smtClean="0"/>
              <a:t>19.05.2022</a:t>
            </a:fld>
            <a:endParaRPr lang="pl-PL"/>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5E36F-AEDB-4777-9D2F-C10C7A9844F9}" type="slidenum">
              <a:rPr lang="pl-PL" smtClean="0"/>
              <a:t>‹#›</a:t>
            </a:fld>
            <a:endParaRPr lang="pl-PL"/>
          </a:p>
        </p:txBody>
      </p:sp>
    </p:spTree>
    <p:extLst>
      <p:ext uri="{BB962C8B-B14F-4D97-AF65-F5344CB8AC3E}">
        <p14:creationId xmlns:p14="http://schemas.microsoft.com/office/powerpoint/2010/main" val="7956922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7B8B9-5DB7-40AE-83D8-99CC0A6D1893}" type="datetimeFigureOut">
              <a:rPr lang="pl-PL" smtClean="0"/>
              <a:pPr/>
              <a:t>19.05.2022</a:t>
            </a:fld>
            <a:endParaRPr lang="pl-PL"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DFDC6-B6A0-4645-8F34-212D72775050}" type="slidenum">
              <a:rPr lang="pl-PL" smtClean="0"/>
              <a:pPr/>
              <a:t>‹#›</a:t>
            </a:fld>
            <a:endParaRPr lang="pl-PL" dirty="0"/>
          </a:p>
        </p:txBody>
      </p:sp>
    </p:spTree>
    <p:extLst>
      <p:ext uri="{BB962C8B-B14F-4D97-AF65-F5344CB8AC3E}">
        <p14:creationId xmlns:p14="http://schemas.microsoft.com/office/powerpoint/2010/main" val="17519423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81FC51F-B637-4EC4-A45E-2478E9D8E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B2C7FC9-6BFA-4E10-9DED-42E5664171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011E873-3E52-4920-A260-4D4F0341D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3DECF-EF63-4452-A3A8-18646BF670D6}" type="datetimeFigureOut">
              <a:rPr lang="pl-PL" smtClean="0"/>
              <a:t>19.05.2022</a:t>
            </a:fld>
            <a:endParaRPr lang="pl-PL"/>
          </a:p>
        </p:txBody>
      </p:sp>
      <p:sp>
        <p:nvSpPr>
          <p:cNvPr id="5" name="Symbol zastępczy stopki 4">
            <a:extLst>
              <a:ext uri="{FF2B5EF4-FFF2-40B4-BE49-F238E27FC236}">
                <a16:creationId xmlns:a16="http://schemas.microsoft.com/office/drawing/2014/main" id="{3479848E-D7D0-46E2-A09E-15E68900C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055860D-A5A5-4350-A825-DEADA4334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9C9D4-B2C6-4DE8-8FE5-51B1BEF20D66}" type="slidenum">
              <a:rPr lang="pl-PL" smtClean="0"/>
              <a:t>‹#›</a:t>
            </a:fld>
            <a:endParaRPr lang="pl-PL"/>
          </a:p>
        </p:txBody>
      </p:sp>
    </p:spTree>
    <p:extLst>
      <p:ext uri="{BB962C8B-B14F-4D97-AF65-F5344CB8AC3E}">
        <p14:creationId xmlns:p14="http://schemas.microsoft.com/office/powerpoint/2010/main" val="39864392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ob.uw.edu.pl/dane-do-wniosko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n.gov.pl/sites/default/files/pliki/zarzadzenia-dyrektora/zarzadzenieDyr-38_2020.pdf#pag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ncn.gov.pl/sites/default/files/pliki/uchwaly-rady/2022/uchwala27_2022-zal1_ang.pdf#page=5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ncn.gov.pl/sites/default/files/pliki/uchwaly-rady/2021/uchwala12_2021-zal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ncn.gov.pl/ogloszenia/konkursy/preludium2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ob.uw.edu.pl/plan-zarzadzania-danymi-ogolne-informacje-o-pojeciach-oraz-przykladowy-pla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sf.opi.org.pl/"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www.osf.opi.org.p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ob.uw.edu.pl/ncn-opus-23-preludium-21-otwarte-konkurs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57739" y="253380"/>
            <a:ext cx="9276521" cy="2553340"/>
          </a:xfrm>
        </p:spPr>
        <p:txBody>
          <a:bodyPr>
            <a:normAutofit/>
          </a:bodyPr>
          <a:lstStyle/>
          <a:p>
            <a:r>
              <a:rPr lang="pl-PL" sz="6000" u="sng" dirty="0">
                <a:effectLst/>
              </a:rPr>
              <a:t>PRELUDIUM 21</a:t>
            </a:r>
            <a:endParaRPr lang="pl-PL" dirty="0">
              <a:solidFill>
                <a:schemeClr val="accent2"/>
              </a:solidFill>
            </a:endParaRPr>
          </a:p>
        </p:txBody>
      </p:sp>
      <p:sp>
        <p:nvSpPr>
          <p:cNvPr id="9" name="pole tekstowe 8">
            <a:extLst>
              <a:ext uri="{FF2B5EF4-FFF2-40B4-BE49-F238E27FC236}">
                <a16:creationId xmlns:a16="http://schemas.microsoft.com/office/drawing/2014/main" id="{5F3FC73B-6BCD-4635-AEEE-F0291739E2EA}"/>
              </a:ext>
            </a:extLst>
          </p:cNvPr>
          <p:cNvSpPr txBox="1"/>
          <p:nvPr/>
        </p:nvSpPr>
        <p:spPr>
          <a:xfrm>
            <a:off x="3045372" y="3397927"/>
            <a:ext cx="6101254" cy="1015663"/>
          </a:xfrm>
          <a:prstGeom prst="rect">
            <a:avLst/>
          </a:prstGeom>
          <a:noFill/>
        </p:spPr>
        <p:txBody>
          <a:bodyPr wrap="square">
            <a:spAutoFit/>
          </a:bodyPr>
          <a:lstStyle/>
          <a:p>
            <a:r>
              <a:rPr lang="en-US" sz="2000" b="1" dirty="0"/>
              <a:t>Call for proposals for research projects addressed at researchers who are not PhD holders and are at the beginning of their research career</a:t>
            </a:r>
            <a:endParaRPr lang="en-US" b="1" dirty="0"/>
          </a:p>
        </p:txBody>
      </p:sp>
    </p:spTree>
    <p:extLst>
      <p:ext uri="{BB962C8B-B14F-4D97-AF65-F5344CB8AC3E}">
        <p14:creationId xmlns:p14="http://schemas.microsoft.com/office/powerpoint/2010/main" val="303541939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344440-1379-422C-87FA-675EAF7B7506}"/>
              </a:ext>
            </a:extLst>
          </p:cNvPr>
          <p:cNvSpPr>
            <a:spLocks noGrp="1"/>
          </p:cNvSpPr>
          <p:nvPr>
            <p:ph type="title"/>
          </p:nvPr>
        </p:nvSpPr>
        <p:spPr>
          <a:xfrm>
            <a:off x="304800" y="265896"/>
            <a:ext cx="10572750" cy="1198920"/>
          </a:xfrm>
        </p:spPr>
        <p:txBody>
          <a:bodyPr>
            <a:normAutofit/>
          </a:bodyPr>
          <a:lstStyle/>
          <a:p>
            <a:r>
              <a:rPr lang="en-AU" sz="2800" dirty="0">
                <a:solidFill>
                  <a:schemeClr val="tx1"/>
                </a:solidFill>
              </a:rPr>
              <a:t>Data concerning the Applicant (that is the University of Warsaw) </a:t>
            </a:r>
            <a:br>
              <a:rPr lang="en-AU" sz="2800" dirty="0">
                <a:solidFill>
                  <a:schemeClr val="tx1"/>
                </a:solidFill>
              </a:rPr>
            </a:br>
            <a:r>
              <a:rPr lang="en-AU" sz="2800" dirty="0">
                <a:solidFill>
                  <a:schemeClr val="tx1"/>
                </a:solidFill>
              </a:rPr>
              <a:t>is available at: </a:t>
            </a:r>
            <a:r>
              <a:rPr lang="pl-PL" sz="2800" dirty="0">
                <a:solidFill>
                  <a:schemeClr val="tx1"/>
                </a:solidFill>
                <a:hlinkClick r:id="rId3"/>
              </a:rPr>
              <a:t>http://bob.uw.edu.pl/dane-do-wnioskow/</a:t>
            </a:r>
            <a:r>
              <a:rPr lang="pl-PL" sz="2800" dirty="0">
                <a:solidFill>
                  <a:schemeClr val="tx1"/>
                </a:solidFill>
              </a:rPr>
              <a:t> </a:t>
            </a:r>
            <a:endParaRPr lang="pl-PL" sz="2400" dirty="0">
              <a:solidFill>
                <a:schemeClr val="accent2"/>
              </a:solidFill>
            </a:endParaRPr>
          </a:p>
        </p:txBody>
      </p:sp>
      <p:sp>
        <p:nvSpPr>
          <p:cNvPr id="5" name="Symbol zastępczy numeru slajdu 4">
            <a:extLst>
              <a:ext uri="{FF2B5EF4-FFF2-40B4-BE49-F238E27FC236}">
                <a16:creationId xmlns:a16="http://schemas.microsoft.com/office/drawing/2014/main" id="{B90A389B-BC03-4558-AF44-71D9B62E94AD}"/>
              </a:ext>
            </a:extLst>
          </p:cNvPr>
          <p:cNvSpPr>
            <a:spLocks noGrp="1"/>
          </p:cNvSpPr>
          <p:nvPr>
            <p:ph type="sldNum" sz="quarter" idx="12"/>
          </p:nvPr>
        </p:nvSpPr>
        <p:spPr/>
        <p:txBody>
          <a:bodyPr/>
          <a:lstStyle/>
          <a:p>
            <a:fld id="{B795E36F-AEDB-4777-9D2F-C10C7A9844F9}" type="slidenum">
              <a:rPr lang="pl-PL" smtClean="0"/>
              <a:pPr/>
              <a:t>10</a:t>
            </a:fld>
            <a:endParaRPr lang="pl-PL" sz="1000" dirty="0">
              <a:solidFill>
                <a:schemeClr val="bg1"/>
              </a:solidFill>
            </a:endParaRPr>
          </a:p>
        </p:txBody>
      </p:sp>
      <p:pic>
        <p:nvPicPr>
          <p:cNvPr id="3" name="Obraz 2"/>
          <p:cNvPicPr>
            <a:picLocks noChangeAspect="1"/>
          </p:cNvPicPr>
          <p:nvPr/>
        </p:nvPicPr>
        <p:blipFill rotWithShape="1">
          <a:blip r:embed="rId4"/>
          <a:srcRect l="18254" t="26826" r="24286" b="2770"/>
          <a:stretch/>
        </p:blipFill>
        <p:spPr>
          <a:xfrm>
            <a:off x="304800" y="1618345"/>
            <a:ext cx="7475875" cy="5152571"/>
          </a:xfrm>
          <a:prstGeom prst="rect">
            <a:avLst/>
          </a:prstGeom>
        </p:spPr>
      </p:pic>
    </p:spTree>
    <p:extLst>
      <p:ext uri="{BB962C8B-B14F-4D97-AF65-F5344CB8AC3E}">
        <p14:creationId xmlns:p14="http://schemas.microsoft.com/office/powerpoint/2010/main" val="324029437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55107"/>
            <a:ext cx="8596668" cy="1091953"/>
          </a:xfrm>
        </p:spPr>
        <p:txBody>
          <a:bodyPr>
            <a:normAutofit/>
          </a:bodyPr>
          <a:lstStyle/>
          <a:p>
            <a:r>
              <a:rPr lang="pl-PL" sz="3200" b="1" dirty="0"/>
              <a:t>PRELUDIUM – </a:t>
            </a:r>
            <a:r>
              <a:rPr lang="pl-PL" sz="3200" dirty="0"/>
              <a:t>team</a:t>
            </a:r>
          </a:p>
        </p:txBody>
      </p:sp>
      <p:sp>
        <p:nvSpPr>
          <p:cNvPr id="3" name="Symbol zastępczy zawartości 2"/>
          <p:cNvSpPr>
            <a:spLocks noGrp="1"/>
          </p:cNvSpPr>
          <p:nvPr>
            <p:ph idx="1"/>
          </p:nvPr>
        </p:nvSpPr>
        <p:spPr>
          <a:xfrm>
            <a:off x="677334" y="1447060"/>
            <a:ext cx="11156600" cy="4838330"/>
          </a:xfrm>
        </p:spPr>
        <p:txBody>
          <a:bodyPr>
            <a:noAutofit/>
          </a:bodyPr>
          <a:lstStyle/>
          <a:p>
            <a:pPr marL="0" indent="0">
              <a:buNone/>
            </a:pPr>
            <a:r>
              <a:rPr lang="en-AU" sz="2400" dirty="0"/>
              <a:t>Research team in PRELUDIUM projects may comprise of no more than three people:</a:t>
            </a:r>
          </a:p>
          <a:p>
            <a:pPr marL="630238" lvl="0"/>
            <a:r>
              <a:rPr lang="en-AU" sz="2400" dirty="0"/>
              <a:t>principal investigator,</a:t>
            </a:r>
          </a:p>
          <a:p>
            <a:pPr marL="630238" lvl="0"/>
            <a:r>
              <a:rPr lang="en-AU" sz="2400" dirty="0"/>
              <a:t>mentor,</a:t>
            </a:r>
          </a:p>
          <a:p>
            <a:pPr marL="630238" lvl="0"/>
            <a:r>
              <a:rPr lang="en-AU" sz="2400" dirty="0"/>
              <a:t>optionally co-investigator who is at most a PhD holder.</a:t>
            </a:r>
          </a:p>
          <a:p>
            <a:pPr marL="0" indent="0">
              <a:buNone/>
            </a:pPr>
            <a:r>
              <a:rPr lang="en-AU" sz="2400" dirty="0"/>
              <a:t>The competencies and tasks of research team members must be described in the proposal. The r</a:t>
            </a:r>
            <a:r>
              <a:rPr lang="pl-PL" sz="2400" dirty="0" err="1"/>
              <a:t>eason</a:t>
            </a:r>
            <a:r>
              <a:rPr lang="en-AU" sz="2400" dirty="0"/>
              <a:t> of their involvement in the project are evaluated by the expert team.</a:t>
            </a:r>
          </a:p>
          <a:p>
            <a:pPr marL="0" indent="0">
              <a:buNone/>
            </a:pPr>
            <a:r>
              <a:rPr lang="en-AU" sz="2400" dirty="0"/>
              <a:t>Remuneration of up to PLN 1,500 per month for the research team, i.e. principal investigator and (optionally) co-investigator.</a:t>
            </a:r>
          </a:p>
          <a:p>
            <a:pPr marL="0" indent="0">
              <a:buNone/>
            </a:pPr>
            <a:r>
              <a:rPr lang="en-AU" sz="2400" dirty="0"/>
              <a:t>The mentor must not be a beneficiary of funding!</a:t>
            </a:r>
          </a:p>
        </p:txBody>
      </p:sp>
      <p:pic>
        <p:nvPicPr>
          <p:cNvPr id="4" name="Obraz 3">
            <a:extLst>
              <a:ext uri="{FF2B5EF4-FFF2-40B4-BE49-F238E27FC236}">
                <a16:creationId xmlns:a16="http://schemas.microsoft.com/office/drawing/2014/main" id="{CB270CC7-3672-4B6A-9C27-C1582B5A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402201892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65127"/>
            <a:ext cx="10676466" cy="1117444"/>
          </a:xfrm>
        </p:spPr>
        <p:txBody>
          <a:bodyPr>
            <a:normAutofit/>
          </a:bodyPr>
          <a:lstStyle/>
          <a:p>
            <a:r>
              <a:rPr lang="pl-PL" sz="3200" b="1" dirty="0"/>
              <a:t>PRELUDIUM – </a:t>
            </a:r>
            <a:r>
              <a:rPr lang="pl-PL" sz="3200" b="1" dirty="0" err="1"/>
              <a:t>budget</a:t>
            </a:r>
            <a:endParaRPr lang="pl-PL" sz="3200" dirty="0"/>
          </a:p>
        </p:txBody>
      </p:sp>
      <p:sp>
        <p:nvSpPr>
          <p:cNvPr id="3" name="Symbol zastępczy zawartości 2"/>
          <p:cNvSpPr>
            <a:spLocks noGrp="1"/>
          </p:cNvSpPr>
          <p:nvPr>
            <p:ph idx="1"/>
          </p:nvPr>
        </p:nvSpPr>
        <p:spPr>
          <a:xfrm>
            <a:off x="677334" y="1657445"/>
            <a:ext cx="10676466" cy="4383917"/>
          </a:xfrm>
        </p:spPr>
        <p:txBody>
          <a:bodyPr>
            <a:normAutofit/>
          </a:bodyPr>
          <a:lstStyle/>
          <a:p>
            <a:r>
              <a:rPr lang="en-AU" sz="2400" dirty="0"/>
              <a:t>Detailed scope of eligible and non-eligible costs is defined by Annex 2 to NCN Council Resolution No 12/2021 of 5 March 2021 amending the Regulations on awarding funding for research tasks funded by the National Science Centre as regards research projects – Costs in research projects</a:t>
            </a:r>
          </a:p>
          <a:p>
            <a:pPr marL="0" indent="0">
              <a:buNone/>
            </a:pPr>
            <a:endParaRPr lang="pl-PL" sz="2400" b="1" dirty="0"/>
          </a:p>
          <a:p>
            <a:pPr marL="266700" indent="0">
              <a:buNone/>
            </a:pPr>
            <a:r>
              <a:rPr lang="en-AU" sz="2400" b="1" dirty="0">
                <a:solidFill>
                  <a:srgbClr val="FF0000"/>
                </a:solidFill>
              </a:rPr>
              <a:t>Please read up-to-date documentation before fulling out the proposal – scope of eligible and non-eligible costs may be different in every Call for proposals!</a:t>
            </a:r>
          </a:p>
          <a:p>
            <a:pPr marL="266700" indent="0">
              <a:buNone/>
            </a:pPr>
            <a:endParaRPr lang="pl-PL" sz="2000" i="1" dirty="0">
              <a:solidFill>
                <a:schemeClr val="bg1">
                  <a:lumMod val="50000"/>
                </a:schemeClr>
              </a:solidFill>
            </a:endParaRPr>
          </a:p>
          <a:p>
            <a:pPr marL="266700" indent="0">
              <a:buNone/>
            </a:pPr>
            <a:endParaRPr lang="pl-PL" sz="2000" i="1" dirty="0">
              <a:solidFill>
                <a:schemeClr val="bg1">
                  <a:lumMod val="50000"/>
                </a:schemeClr>
              </a:solidFill>
            </a:endParaRPr>
          </a:p>
          <a:p>
            <a:pPr marL="266700" indent="0">
              <a:buNone/>
            </a:pPr>
            <a:r>
              <a:rPr lang="en-AU" sz="2000" i="1" dirty="0">
                <a:solidFill>
                  <a:schemeClr val="bg1">
                    <a:lumMod val="50000"/>
                  </a:schemeClr>
                </a:solidFill>
              </a:rPr>
              <a:t>Example: once it was allowed to organize a conference as part of the project – now it is a non-eligible</a:t>
            </a:r>
            <a:endParaRPr lang="en-AU" sz="1800" i="1" dirty="0">
              <a:solidFill>
                <a:schemeClr val="bg1">
                  <a:lumMod val="50000"/>
                </a:schemeClr>
              </a:solidFill>
            </a:endParaRPr>
          </a:p>
        </p:txBody>
      </p:sp>
      <p:pic>
        <p:nvPicPr>
          <p:cNvPr id="4" name="Obraz 3">
            <a:extLst>
              <a:ext uri="{FF2B5EF4-FFF2-40B4-BE49-F238E27FC236}">
                <a16:creationId xmlns:a16="http://schemas.microsoft.com/office/drawing/2014/main" id="{28108FAB-4604-4048-B446-984C3BB0D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305990810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65127"/>
            <a:ext cx="10676466" cy="1161832"/>
          </a:xfrm>
        </p:spPr>
        <p:txBody>
          <a:bodyPr>
            <a:normAutofit/>
          </a:bodyPr>
          <a:lstStyle/>
          <a:p>
            <a:r>
              <a:rPr lang="pl-PL" sz="3200" b="1" dirty="0"/>
              <a:t>PRELUDIUM – </a:t>
            </a:r>
            <a:r>
              <a:rPr lang="pl-PL" sz="3200" b="1" dirty="0" err="1"/>
              <a:t>budget</a:t>
            </a:r>
            <a:r>
              <a:rPr lang="pl-PL" sz="3200" b="1" dirty="0"/>
              <a:t> </a:t>
            </a:r>
            <a:endParaRPr lang="pl-PL" sz="3200" dirty="0"/>
          </a:p>
        </p:txBody>
      </p:sp>
      <p:sp>
        <p:nvSpPr>
          <p:cNvPr id="3" name="Symbol zastępczy zawartości 2"/>
          <p:cNvSpPr>
            <a:spLocks noGrp="1"/>
          </p:cNvSpPr>
          <p:nvPr>
            <p:ph idx="1"/>
          </p:nvPr>
        </p:nvSpPr>
        <p:spPr>
          <a:xfrm>
            <a:off x="677334" y="1526959"/>
            <a:ext cx="10401998" cy="4838330"/>
          </a:xfrm>
        </p:spPr>
        <p:txBody>
          <a:bodyPr>
            <a:normAutofit fontScale="62500" lnSpcReduction="20000"/>
          </a:bodyPr>
          <a:lstStyle/>
          <a:p>
            <a:pPr>
              <a:lnSpc>
                <a:spcPct val="120000"/>
              </a:lnSpc>
              <a:spcBef>
                <a:spcPts val="0"/>
              </a:spcBef>
            </a:pPr>
            <a:r>
              <a:rPr lang="en-AU" sz="3600" dirty="0"/>
              <a:t>Indirect costs constitute up to 20% of direct costs, including research equipment, devices and software;</a:t>
            </a:r>
          </a:p>
          <a:p>
            <a:pPr marL="0" indent="0" algn="ctr">
              <a:lnSpc>
                <a:spcPct val="120000"/>
              </a:lnSpc>
              <a:spcBef>
                <a:spcPts val="0"/>
              </a:spcBef>
              <a:buNone/>
            </a:pPr>
            <a:endParaRPr lang="en-AU" sz="2400" dirty="0">
              <a:solidFill>
                <a:schemeClr val="accent2">
                  <a:lumMod val="50000"/>
                </a:schemeClr>
              </a:solidFill>
            </a:endParaRPr>
          </a:p>
          <a:p>
            <a:pPr>
              <a:lnSpc>
                <a:spcPct val="120000"/>
              </a:lnSpc>
              <a:spcBef>
                <a:spcPts val="0"/>
              </a:spcBef>
            </a:pPr>
            <a:r>
              <a:rPr lang="en-AU" sz="3200" dirty="0"/>
              <a:t>Additionally: indirect cost of Open Access (up to 2% of direct costs) may be designated only for the cost of open access to publications or research data.</a:t>
            </a:r>
          </a:p>
          <a:p>
            <a:pPr marL="355600" indent="0">
              <a:lnSpc>
                <a:spcPct val="120000"/>
              </a:lnSpc>
              <a:spcBef>
                <a:spcPts val="0"/>
              </a:spcBef>
              <a:buNone/>
            </a:pPr>
            <a:br>
              <a:rPr lang="en-AU" sz="2800" b="1" dirty="0">
                <a:solidFill>
                  <a:schemeClr val="tx1"/>
                </a:solidFill>
              </a:rPr>
            </a:br>
            <a:r>
              <a:rPr lang="en-AU" sz="2800" b="1" dirty="0">
                <a:solidFill>
                  <a:schemeClr val="tx1"/>
                </a:solidFill>
              </a:rPr>
              <a:t>At present, </a:t>
            </a:r>
            <a:r>
              <a:rPr lang="en-AU" dirty="0"/>
              <a:t>the policy does not cover the rules for publication of monographs, monograph chapters and peer-reviewed collected works </a:t>
            </a:r>
            <a:r>
              <a:rPr lang="en-AU" sz="2800" dirty="0">
                <a:solidFill>
                  <a:schemeClr val="tx1"/>
                </a:solidFill>
              </a:rPr>
              <a:t>(see: paragraph 2 in </a:t>
            </a:r>
            <a:r>
              <a:rPr lang="en-AU" sz="2800" dirty="0">
                <a:hlinkClick r:id="rId3"/>
              </a:rPr>
              <a:t>Annex no 1 </a:t>
            </a:r>
            <a:r>
              <a:rPr lang="en-AU" dirty="0">
                <a:hlinkClick r:id="rId3"/>
              </a:rPr>
              <a:t>t</a:t>
            </a:r>
            <a:r>
              <a:rPr lang="en-AU" sz="2800" dirty="0">
                <a:hlinkClick r:id="rId3"/>
              </a:rPr>
              <a:t>o Order no 38/2020 of the Director of National Science Centre</a:t>
            </a:r>
            <a:r>
              <a:rPr lang="en-AU" sz="2800" dirty="0"/>
              <a:t>)</a:t>
            </a:r>
          </a:p>
          <a:p>
            <a:pPr marL="355600" indent="0">
              <a:lnSpc>
                <a:spcPct val="120000"/>
              </a:lnSpc>
              <a:spcBef>
                <a:spcPts val="0"/>
              </a:spcBef>
              <a:buNone/>
            </a:pPr>
            <a:endParaRPr lang="en-AU" sz="2800" dirty="0"/>
          </a:p>
          <a:p>
            <a:pPr marL="355600" indent="0">
              <a:lnSpc>
                <a:spcPct val="120000"/>
              </a:lnSpc>
              <a:spcBef>
                <a:spcPts val="0"/>
              </a:spcBef>
              <a:buNone/>
            </a:pPr>
            <a:r>
              <a:rPr lang="en-AU" sz="2600" dirty="0"/>
              <a:t>This means that publication of a monograph in open access can be planned as a direct cost – but </a:t>
            </a:r>
            <a:r>
              <a:rPr lang="pl-PL" sz="2600" dirty="0">
                <a:solidFill>
                  <a:srgbClr val="C00000"/>
                </a:solidFill>
              </a:rPr>
              <a:t>PLEASE NOTE</a:t>
            </a:r>
            <a:r>
              <a:rPr lang="en-AU" sz="2600" dirty="0">
                <a:solidFill>
                  <a:srgbClr val="C00000"/>
                </a:solidFill>
              </a:rPr>
              <a:t>! </a:t>
            </a:r>
            <a:r>
              <a:rPr lang="en-AU" sz="2600" dirty="0"/>
              <a:t> In case of publication of </a:t>
            </a:r>
            <a:r>
              <a:rPr lang="en-AU" sz="2600" u="sng" dirty="0">
                <a:solidFill>
                  <a:srgbClr val="FF0000"/>
                </a:solidFill>
              </a:rPr>
              <a:t>monographs</a:t>
            </a:r>
            <a:r>
              <a:rPr lang="en-AU" sz="2600" dirty="0"/>
              <a:t> the costs can be incur</a:t>
            </a:r>
            <a:r>
              <a:rPr lang="pl-PL" sz="2600" dirty="0"/>
              <a:t>r</a:t>
            </a:r>
            <a:r>
              <a:rPr lang="en-AU" sz="2600" dirty="0"/>
              <a:t>ed  </a:t>
            </a:r>
            <a:r>
              <a:rPr lang="en-AU" sz="2600" u="sng" dirty="0">
                <a:solidFill>
                  <a:srgbClr val="C00000"/>
                </a:solidFill>
              </a:rPr>
              <a:t>only after the proposal has been positively evaluated in the proposal evaluation procedure conducted by National Science Centre</a:t>
            </a:r>
            <a:r>
              <a:rPr lang="en-AU" sz="2600" dirty="0"/>
              <a:t>.</a:t>
            </a:r>
          </a:p>
          <a:p>
            <a:pPr marL="812800" indent="-457200">
              <a:lnSpc>
                <a:spcPct val="120000"/>
              </a:lnSpc>
              <a:spcBef>
                <a:spcPts val="0"/>
              </a:spcBef>
              <a:buFont typeface="Wingdings" panose="05000000000000000000" pitchFamily="2" charset="2"/>
              <a:buChar char="à"/>
            </a:pPr>
            <a:endParaRPr lang="en-AU" sz="2600" dirty="0"/>
          </a:p>
          <a:p>
            <a:pPr marL="0" indent="0" algn="ctr">
              <a:lnSpc>
                <a:spcPct val="120000"/>
              </a:lnSpc>
              <a:spcBef>
                <a:spcPts val="0"/>
              </a:spcBef>
              <a:buNone/>
            </a:pPr>
            <a:r>
              <a:rPr lang="en-AU" dirty="0">
                <a:solidFill>
                  <a:schemeClr val="accent2">
                    <a:lumMod val="50000"/>
                  </a:schemeClr>
                </a:solidFill>
              </a:rPr>
              <a:t>Direct costs </a:t>
            </a:r>
            <a:r>
              <a:rPr lang="en-AU" sz="2800" dirty="0">
                <a:solidFill>
                  <a:schemeClr val="accent2">
                    <a:lumMod val="50000"/>
                  </a:schemeClr>
                </a:solidFill>
              </a:rPr>
              <a:t>x 20% = </a:t>
            </a:r>
            <a:r>
              <a:rPr lang="en-AU" dirty="0">
                <a:solidFill>
                  <a:schemeClr val="accent2">
                    <a:lumMod val="50000"/>
                  </a:schemeClr>
                </a:solidFill>
              </a:rPr>
              <a:t>indirect costs</a:t>
            </a:r>
            <a:endParaRPr lang="en-AU" sz="2800" dirty="0">
              <a:solidFill>
                <a:schemeClr val="accent2">
                  <a:lumMod val="50000"/>
                </a:schemeClr>
              </a:solidFill>
            </a:endParaRPr>
          </a:p>
          <a:p>
            <a:pPr marL="0" indent="0" algn="ctr">
              <a:lnSpc>
                <a:spcPct val="120000"/>
              </a:lnSpc>
              <a:spcBef>
                <a:spcPts val="0"/>
              </a:spcBef>
              <a:buNone/>
            </a:pPr>
            <a:r>
              <a:rPr lang="en-AU" dirty="0">
                <a:solidFill>
                  <a:schemeClr val="accent2">
                    <a:lumMod val="50000"/>
                  </a:schemeClr>
                </a:solidFill>
              </a:rPr>
              <a:t>Direct costs </a:t>
            </a:r>
            <a:r>
              <a:rPr lang="en-AU" sz="2800" dirty="0">
                <a:solidFill>
                  <a:schemeClr val="accent2">
                    <a:lumMod val="50000"/>
                  </a:schemeClr>
                </a:solidFill>
              </a:rPr>
              <a:t>x 2% = Open Access costs</a:t>
            </a:r>
          </a:p>
          <a:p>
            <a:pPr marL="0" indent="0" algn="ctr">
              <a:lnSpc>
                <a:spcPct val="120000"/>
              </a:lnSpc>
              <a:spcBef>
                <a:spcPts val="0"/>
              </a:spcBef>
              <a:buNone/>
            </a:pPr>
            <a:r>
              <a:rPr lang="en-AU" dirty="0">
                <a:solidFill>
                  <a:schemeClr val="accent2">
                    <a:lumMod val="50000"/>
                  </a:schemeClr>
                </a:solidFill>
              </a:rPr>
              <a:t>Direct costs</a:t>
            </a:r>
            <a:r>
              <a:rPr lang="en-AU" sz="2800" dirty="0">
                <a:solidFill>
                  <a:schemeClr val="accent2">
                    <a:lumMod val="50000"/>
                  </a:schemeClr>
                </a:solidFill>
              </a:rPr>
              <a:t> + Open Access costs + indirect costs = Total costs</a:t>
            </a:r>
          </a:p>
          <a:p>
            <a:pPr marL="355600" indent="0">
              <a:lnSpc>
                <a:spcPct val="120000"/>
              </a:lnSpc>
              <a:spcBef>
                <a:spcPts val="0"/>
              </a:spcBef>
              <a:buNone/>
            </a:pPr>
            <a:endParaRPr lang="pl-PL" sz="2600" dirty="0"/>
          </a:p>
        </p:txBody>
      </p:sp>
      <p:pic>
        <p:nvPicPr>
          <p:cNvPr id="4" name="Obraz 3">
            <a:extLst>
              <a:ext uri="{FF2B5EF4-FFF2-40B4-BE49-F238E27FC236}">
                <a16:creationId xmlns:a16="http://schemas.microsoft.com/office/drawing/2014/main" id="{28108FAB-4604-4048-B446-984C3BB0D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82679138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365127"/>
            <a:ext cx="10676467" cy="1090811"/>
          </a:xfrm>
        </p:spPr>
        <p:txBody>
          <a:bodyPr>
            <a:normAutofit/>
          </a:bodyPr>
          <a:lstStyle/>
          <a:p>
            <a:r>
              <a:rPr lang="pl-PL" sz="3200" b="1" dirty="0"/>
              <a:t>PRELUDIUM – </a:t>
            </a:r>
            <a:r>
              <a:rPr lang="pl-PL" sz="3200" b="1" dirty="0" err="1"/>
              <a:t>budget</a:t>
            </a:r>
            <a:endParaRPr lang="pl-PL" sz="3200" dirty="0"/>
          </a:p>
        </p:txBody>
      </p:sp>
      <p:sp>
        <p:nvSpPr>
          <p:cNvPr id="3" name="Symbol zastępczy zawartości 2"/>
          <p:cNvSpPr>
            <a:spLocks noGrp="1"/>
          </p:cNvSpPr>
          <p:nvPr>
            <p:ph idx="1"/>
          </p:nvPr>
        </p:nvSpPr>
        <p:spPr>
          <a:xfrm>
            <a:off x="677333" y="1287262"/>
            <a:ext cx="11023436" cy="5193051"/>
          </a:xfrm>
        </p:spPr>
        <p:txBody>
          <a:bodyPr>
            <a:noAutofit/>
          </a:bodyPr>
          <a:lstStyle/>
          <a:p>
            <a:pPr marL="0" indent="0">
              <a:spcBef>
                <a:spcPts val="0"/>
              </a:spcBef>
              <a:buNone/>
            </a:pPr>
            <a:r>
              <a:rPr lang="en-AU" sz="2100" dirty="0"/>
              <a:t>Project budget consists of direct and indirect costs. </a:t>
            </a:r>
            <a:endParaRPr lang="en-AU" sz="500" dirty="0"/>
          </a:p>
          <a:p>
            <a:pPr marL="0" indent="0">
              <a:spcBef>
                <a:spcPts val="0"/>
              </a:spcBef>
              <a:buNone/>
            </a:pPr>
            <a:endParaRPr lang="en-AU" sz="2100" dirty="0"/>
          </a:p>
          <a:p>
            <a:pPr marL="0" indent="0">
              <a:spcBef>
                <a:spcPts val="0"/>
              </a:spcBef>
              <a:buNone/>
            </a:pPr>
            <a:r>
              <a:rPr lang="en-AU" sz="2100" dirty="0"/>
              <a:t>Direct costs include:</a:t>
            </a:r>
          </a:p>
          <a:p>
            <a:pPr lvl="0">
              <a:spcBef>
                <a:spcPts val="0"/>
              </a:spcBef>
            </a:pPr>
            <a:r>
              <a:rPr lang="en-AU" sz="2000" b="1" dirty="0"/>
              <a:t>Remuneration </a:t>
            </a:r>
            <a:r>
              <a:rPr lang="en-AU" sz="2000" dirty="0"/>
              <a:t>for the research team that is for the project investigator and (optionally) co-investigator, amounting to up to</a:t>
            </a:r>
            <a:r>
              <a:rPr lang="en-AU" sz="2000" b="1" dirty="0"/>
              <a:t> 1,500 </a:t>
            </a:r>
            <a:r>
              <a:rPr lang="en-AU" sz="2000" dirty="0"/>
              <a:t>PLN</a:t>
            </a:r>
            <a:r>
              <a:rPr lang="en-AU" sz="2000" b="1" dirty="0"/>
              <a:t> </a:t>
            </a:r>
            <a:r>
              <a:rPr lang="en-AU" sz="2000" dirty="0"/>
              <a:t>per month – that is the amount for all investigators;</a:t>
            </a:r>
          </a:p>
          <a:p>
            <a:pPr lvl="0">
              <a:spcBef>
                <a:spcPts val="0"/>
              </a:spcBef>
            </a:pPr>
            <a:r>
              <a:rPr lang="en-AU" sz="2000" dirty="0"/>
              <a:t>purchase or construction of research equipment, devices and software: their value cannot exceed 30% of the funds applied for in the research project;</a:t>
            </a:r>
            <a:br>
              <a:rPr lang="en-AU" sz="2100" dirty="0"/>
            </a:br>
            <a:r>
              <a:rPr lang="en-AU" sz="1600" dirty="0"/>
              <a:t>(</a:t>
            </a:r>
            <a:r>
              <a:rPr lang="pl-PL" sz="1600" dirty="0">
                <a:solidFill>
                  <a:srgbClr val="C00000"/>
                </a:solidFill>
              </a:rPr>
              <a:t>PLEASE NOTE</a:t>
            </a:r>
            <a:r>
              <a:rPr lang="en-AU" sz="1600" dirty="0"/>
              <a:t>: pursuant to the accounting rules (policy) binding at the University of Warsaw, a PC, printer or scanner are considered to be fixed assets – Public Procurement Law is binding);</a:t>
            </a:r>
          </a:p>
          <a:p>
            <a:pPr lvl="0">
              <a:spcBef>
                <a:spcPts val="0"/>
              </a:spcBef>
            </a:pPr>
            <a:r>
              <a:rPr lang="en-AU" sz="2000" dirty="0"/>
              <a:t>purchase of materials and small equipment;</a:t>
            </a:r>
          </a:p>
          <a:p>
            <a:pPr lvl="0">
              <a:spcBef>
                <a:spcPts val="0"/>
              </a:spcBef>
            </a:pPr>
            <a:r>
              <a:rPr lang="en-AU" sz="2000" dirty="0"/>
              <a:t>outsourced services – that is services for which an invoice will be issued , e.g. proofreading, editorial, graphic and consulting services;</a:t>
            </a:r>
          </a:p>
          <a:p>
            <a:pPr lvl="0">
              <a:spcBef>
                <a:spcPts val="0"/>
              </a:spcBef>
            </a:pPr>
            <a:r>
              <a:rPr lang="en-AU" sz="2000" dirty="0"/>
              <a:t>business trips, visits and consultations;</a:t>
            </a:r>
          </a:p>
          <a:p>
            <a:pPr>
              <a:spcBef>
                <a:spcPts val="0"/>
              </a:spcBef>
            </a:pPr>
            <a:r>
              <a:rPr lang="en-AU" sz="2000" b="1" dirty="0"/>
              <a:t>Other costs</a:t>
            </a:r>
            <a:r>
              <a:rPr lang="en-AU" sz="2000" dirty="0"/>
              <a:t> – crucial for the implementation of the project (e.g. purchase of data, special publications, research aids, costs of research results publication), comply with the </a:t>
            </a:r>
            <a:r>
              <a:rPr lang="en-AU" sz="2000" dirty="0">
                <a:hlinkClick r:id="rId3"/>
              </a:rPr>
              <a:t>Types of costs in research projects funded by the NCN</a:t>
            </a:r>
            <a:r>
              <a:rPr lang="en-AU" sz="2000" dirty="0"/>
              <a:t>.</a:t>
            </a:r>
            <a:br>
              <a:rPr lang="en-AU" sz="2000" dirty="0"/>
            </a:br>
            <a:r>
              <a:rPr lang="en-AU" sz="1600" dirty="0"/>
              <a:t>(</a:t>
            </a:r>
            <a:r>
              <a:rPr lang="en-AU" sz="1600" dirty="0">
                <a:solidFill>
                  <a:srgbClr val="C00000"/>
                </a:solidFill>
              </a:rPr>
              <a:t>PLEASE NOTE: </a:t>
            </a:r>
            <a:r>
              <a:rPr lang="en-AU" sz="1600" dirty="0"/>
              <a:t>In case of the publication of monographs the costs may be incurred only after the proposal has been positively evaluated in the proposal evaluation procedure conducted by National Science Centre.)</a:t>
            </a:r>
          </a:p>
        </p:txBody>
      </p:sp>
      <p:pic>
        <p:nvPicPr>
          <p:cNvPr id="4" name="Obraz 3">
            <a:extLst>
              <a:ext uri="{FF2B5EF4-FFF2-40B4-BE49-F238E27FC236}">
                <a16:creationId xmlns:a16="http://schemas.microsoft.com/office/drawing/2014/main" id="{84F43086-30C2-441A-A8A0-D0FD42A59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21492231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65127"/>
            <a:ext cx="10676466" cy="1144076"/>
          </a:xfrm>
        </p:spPr>
        <p:txBody>
          <a:bodyPr>
            <a:normAutofit/>
          </a:bodyPr>
          <a:lstStyle/>
          <a:p>
            <a:r>
              <a:rPr lang="pl-PL" sz="3200" b="1" dirty="0"/>
              <a:t>PRELUDIUM  – </a:t>
            </a:r>
            <a:r>
              <a:rPr lang="pl-PL" sz="3200" dirty="0"/>
              <a:t>non-</a:t>
            </a:r>
            <a:r>
              <a:rPr lang="pl-PL" sz="3200" dirty="0" err="1"/>
              <a:t>eligible</a:t>
            </a:r>
            <a:r>
              <a:rPr lang="pl-PL" sz="3200" dirty="0"/>
              <a:t> </a:t>
            </a:r>
            <a:r>
              <a:rPr lang="pl-PL" sz="3200" dirty="0" err="1"/>
              <a:t>costs</a:t>
            </a:r>
            <a:r>
              <a:rPr lang="pl-PL" sz="3200" b="1" dirty="0"/>
              <a:t> (</a:t>
            </a:r>
            <a:r>
              <a:rPr lang="pl-PL" sz="3200" dirty="0" err="1"/>
              <a:t>examples</a:t>
            </a:r>
            <a:r>
              <a:rPr lang="pl-PL" sz="3200" b="1" dirty="0"/>
              <a:t>)</a:t>
            </a:r>
            <a:endParaRPr lang="pl-PL" sz="3200" dirty="0"/>
          </a:p>
        </p:txBody>
      </p:sp>
      <p:sp>
        <p:nvSpPr>
          <p:cNvPr id="3" name="Symbol zastępczy zawartości 2"/>
          <p:cNvSpPr>
            <a:spLocks noGrp="1"/>
          </p:cNvSpPr>
          <p:nvPr>
            <p:ph idx="1"/>
          </p:nvPr>
        </p:nvSpPr>
        <p:spPr>
          <a:xfrm>
            <a:off x="450575" y="1509203"/>
            <a:ext cx="11099274" cy="4687411"/>
          </a:xfrm>
        </p:spPr>
        <p:txBody>
          <a:bodyPr>
            <a:normAutofit/>
          </a:bodyPr>
          <a:lstStyle/>
          <a:p>
            <a:r>
              <a:rPr lang="pl-PL" sz="2400" dirty="0"/>
              <a:t>F</a:t>
            </a:r>
            <a:r>
              <a:rPr lang="en-AU" sz="2400" dirty="0" err="1"/>
              <a:t>ees</a:t>
            </a:r>
            <a:r>
              <a:rPr lang="en-AU" sz="2400" dirty="0"/>
              <a:t> from natural persons in organisations, associations etc., </a:t>
            </a:r>
          </a:p>
          <a:p>
            <a:r>
              <a:rPr lang="en-AU" sz="2400" dirty="0"/>
              <a:t>Costs of procedures </a:t>
            </a:r>
            <a:r>
              <a:rPr lang="pl-PL" sz="2400" dirty="0" err="1"/>
              <a:t>related</a:t>
            </a:r>
            <a:r>
              <a:rPr lang="pl-PL" sz="2400" dirty="0"/>
              <a:t> to the </a:t>
            </a:r>
            <a:r>
              <a:rPr lang="en-AU" sz="2400" dirty="0"/>
              <a:t>award</a:t>
            </a:r>
            <a:r>
              <a:rPr lang="pl-PL" sz="2400" dirty="0"/>
              <a:t> </a:t>
            </a:r>
            <a:r>
              <a:rPr lang="en-AU" sz="2400" dirty="0"/>
              <a:t>of an academic/research degree/title</a:t>
            </a:r>
          </a:p>
          <a:p>
            <a:r>
              <a:rPr lang="en-AU" sz="2400" dirty="0"/>
              <a:t>Costs of organising conferences, workshops, seminars, meetings </a:t>
            </a:r>
          </a:p>
          <a:p>
            <a:r>
              <a:rPr lang="en-AU" sz="2400" dirty="0"/>
              <a:t>Costs of salaries for the administrative personnel </a:t>
            </a:r>
          </a:p>
          <a:p>
            <a:r>
              <a:rPr lang="en-AU" sz="2400" dirty="0"/>
              <a:t>renovations</a:t>
            </a:r>
          </a:p>
          <a:p>
            <a:pPr marL="0" indent="0">
              <a:buNone/>
            </a:pPr>
            <a:br>
              <a:rPr lang="en-AU" sz="2200" dirty="0"/>
            </a:br>
            <a:r>
              <a:rPr lang="en-AU" sz="2200" dirty="0"/>
              <a:t>For more details please refer to </a:t>
            </a:r>
            <a:r>
              <a:rPr lang="en-AU" sz="2000" dirty="0">
                <a:hlinkClick r:id="rId3"/>
              </a:rPr>
              <a:t>Annex no 2 of the Regulations</a:t>
            </a:r>
            <a:r>
              <a:rPr lang="en-AU" sz="2000" dirty="0"/>
              <a:t>, p. 57</a:t>
            </a:r>
          </a:p>
        </p:txBody>
      </p:sp>
      <p:pic>
        <p:nvPicPr>
          <p:cNvPr id="4" name="Obraz 3">
            <a:extLst>
              <a:ext uri="{FF2B5EF4-FFF2-40B4-BE49-F238E27FC236}">
                <a16:creationId xmlns:a16="http://schemas.microsoft.com/office/drawing/2014/main" id="{A6FEB72F-731B-4EB9-9C3E-10D9213B4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33449941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37351"/>
            <a:ext cx="8596668" cy="1127465"/>
          </a:xfrm>
        </p:spPr>
        <p:txBody>
          <a:bodyPr>
            <a:normAutofit/>
          </a:bodyPr>
          <a:lstStyle/>
          <a:p>
            <a:r>
              <a:rPr lang="pl-PL" sz="3200" b="1" dirty="0"/>
              <a:t>PRELUDIUM – </a:t>
            </a:r>
            <a:r>
              <a:rPr lang="pl-PL" sz="3200" dirty="0" err="1"/>
              <a:t>additional</a:t>
            </a:r>
            <a:r>
              <a:rPr lang="pl-PL" sz="3200" dirty="0"/>
              <a:t> </a:t>
            </a:r>
            <a:r>
              <a:rPr lang="pl-PL" sz="3200" dirty="0" err="1"/>
              <a:t>documents</a:t>
            </a:r>
            <a:endParaRPr lang="pl-PL" sz="3200" dirty="0"/>
          </a:p>
        </p:txBody>
      </p:sp>
      <p:sp>
        <p:nvSpPr>
          <p:cNvPr id="3" name="Symbol zastępczy zawartości 2"/>
          <p:cNvSpPr>
            <a:spLocks noGrp="1"/>
          </p:cNvSpPr>
          <p:nvPr>
            <p:ph idx="1"/>
          </p:nvPr>
        </p:nvSpPr>
        <p:spPr>
          <a:xfrm>
            <a:off x="450574" y="1606859"/>
            <a:ext cx="10921721" cy="4952968"/>
          </a:xfrm>
        </p:spPr>
        <p:txBody>
          <a:bodyPr>
            <a:normAutofit/>
          </a:bodyPr>
          <a:lstStyle/>
          <a:p>
            <a:r>
              <a:rPr lang="en-US" dirty="0"/>
              <a:t>Declaration </a:t>
            </a:r>
            <a:r>
              <a:rPr lang="pl-PL" dirty="0"/>
              <a:t>of</a:t>
            </a:r>
            <a:r>
              <a:rPr lang="en-US" dirty="0"/>
              <a:t> the PI</a:t>
            </a:r>
            <a:r>
              <a:rPr lang="pl-PL" dirty="0"/>
              <a:t>’s</a:t>
            </a:r>
            <a:r>
              <a:rPr lang="en-US" dirty="0"/>
              <a:t> mentor that he</a:t>
            </a:r>
            <a:r>
              <a:rPr lang="pl-PL" dirty="0"/>
              <a:t>/</a:t>
            </a:r>
            <a:r>
              <a:rPr lang="pl-PL" dirty="0" err="1"/>
              <a:t>she</a:t>
            </a:r>
            <a:r>
              <a:rPr lang="en-US" dirty="0"/>
              <a:t> has read the research project description and supervises the project	</a:t>
            </a:r>
          </a:p>
          <a:p>
            <a:pPr marL="266700" indent="0">
              <a:buNone/>
            </a:pPr>
            <a:r>
              <a:rPr lang="en-US" i="1" dirty="0"/>
              <a:t>Upload the document signed by hand and scanned OR signed with an electronic signature* in the </a:t>
            </a:r>
            <a:r>
              <a:rPr lang="en-US" i="1" dirty="0" err="1"/>
              <a:t>PAdES</a:t>
            </a:r>
            <a:r>
              <a:rPr lang="en-US" i="1" dirty="0"/>
              <a:t> format. </a:t>
            </a:r>
            <a:r>
              <a:rPr lang="en-US" dirty="0"/>
              <a:t>	</a:t>
            </a:r>
          </a:p>
          <a:p>
            <a:pPr marL="266700" indent="0">
              <a:buNone/>
            </a:pPr>
            <a:r>
              <a:rPr lang="en-US" i="1" dirty="0"/>
              <a:t>Specimen document available in the OSF system and call announcement</a:t>
            </a:r>
            <a:r>
              <a:rPr lang="pl-PL" i="1" dirty="0"/>
              <a:t>:</a:t>
            </a:r>
            <a:br>
              <a:rPr lang="pl-PL" sz="2400" b="1" dirty="0"/>
            </a:br>
            <a:r>
              <a:rPr lang="pl-PL" sz="2400" b="1" dirty="0">
                <a:hlinkClick r:id="rId3"/>
              </a:rPr>
              <a:t>https://ncn.gov.pl/ogloszenia/konkursy/preludium21</a:t>
            </a:r>
            <a:r>
              <a:rPr lang="pl-PL" sz="2400" b="1" dirty="0"/>
              <a:t> </a:t>
            </a:r>
            <a:endParaRPr lang="pl-PL" sz="2000" dirty="0"/>
          </a:p>
        </p:txBody>
      </p:sp>
      <p:pic>
        <p:nvPicPr>
          <p:cNvPr id="4" name="Obraz 3">
            <a:extLst>
              <a:ext uri="{FF2B5EF4-FFF2-40B4-BE49-F238E27FC236}">
                <a16:creationId xmlns:a16="http://schemas.microsoft.com/office/drawing/2014/main" id="{A6FEB72F-731B-4EB9-9C3E-10D9213B4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95332640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46229"/>
            <a:ext cx="10952414" cy="1118587"/>
          </a:xfrm>
        </p:spPr>
        <p:txBody>
          <a:bodyPr>
            <a:normAutofit/>
          </a:bodyPr>
          <a:lstStyle/>
          <a:p>
            <a:r>
              <a:rPr lang="pl-PL" sz="3200" b="1" dirty="0"/>
              <a:t>PRELUDIUM – International </a:t>
            </a:r>
            <a:r>
              <a:rPr lang="pl-PL" sz="3200" b="1" dirty="0" err="1"/>
              <a:t>Cooperation</a:t>
            </a:r>
            <a:r>
              <a:rPr lang="pl-PL" sz="3200" b="1" dirty="0"/>
              <a:t> </a:t>
            </a:r>
            <a:r>
              <a:rPr lang="pl-PL" sz="3200" b="1" dirty="0" err="1"/>
              <a:t>section</a:t>
            </a:r>
            <a:r>
              <a:rPr lang="pl-PL" sz="3200" b="1" dirty="0"/>
              <a:t> (</a:t>
            </a:r>
            <a:r>
              <a:rPr lang="pl-PL" sz="3200" dirty="0" err="1"/>
              <a:t>optional</a:t>
            </a:r>
            <a:r>
              <a:rPr lang="pl-PL" sz="2800" b="1" dirty="0"/>
              <a:t>)</a:t>
            </a:r>
            <a:endParaRPr lang="pl-PL" sz="2800" dirty="0"/>
          </a:p>
        </p:txBody>
      </p:sp>
      <p:sp>
        <p:nvSpPr>
          <p:cNvPr id="3" name="Symbol zastępczy zawartości 2"/>
          <p:cNvSpPr>
            <a:spLocks noGrp="1"/>
          </p:cNvSpPr>
          <p:nvPr>
            <p:ph idx="1"/>
          </p:nvPr>
        </p:nvSpPr>
        <p:spPr>
          <a:xfrm>
            <a:off x="790112" y="1642369"/>
            <a:ext cx="10839635" cy="4917457"/>
          </a:xfrm>
        </p:spPr>
        <p:txBody>
          <a:bodyPr>
            <a:normAutofit/>
          </a:bodyPr>
          <a:lstStyle/>
          <a:p>
            <a:r>
              <a:rPr lang="en-AU" sz="2400" dirty="0"/>
              <a:t>International cooperation means that research tasks are carried out together with investigators from foreign entities. 	It is necessary to name a </a:t>
            </a:r>
            <a:r>
              <a:rPr lang="en-AU" sz="2400" u="sng" dirty="0"/>
              <a:t>specific hosting institution</a:t>
            </a:r>
            <a:r>
              <a:rPr lang="en-AU" sz="2400" dirty="0"/>
              <a:t> in the research proposal.</a:t>
            </a:r>
          </a:p>
          <a:p>
            <a:r>
              <a:rPr lang="en-AU" sz="2400" dirty="0"/>
              <a:t>The following are not considered international cooperation: </a:t>
            </a:r>
          </a:p>
          <a:p>
            <a:pPr marL="514350" indent="-514350">
              <a:buAutoNum type="alphaLcParenR"/>
            </a:pPr>
            <a:r>
              <a:rPr lang="en-AU" sz="2400" dirty="0"/>
              <a:t>participation in international conferences; </a:t>
            </a:r>
          </a:p>
          <a:p>
            <a:pPr marL="514350" indent="-514350">
              <a:buAutoNum type="alphaLcParenR"/>
            </a:pPr>
            <a:r>
              <a:rPr lang="en-AU" sz="2400" dirty="0"/>
              <a:t>dissemination of information on the project abroad; </a:t>
            </a:r>
          </a:p>
          <a:p>
            <a:pPr marL="514350" indent="-514350">
              <a:buAutoNum type="alphaLcParenR"/>
            </a:pPr>
            <a:r>
              <a:rPr lang="en-AU" sz="2400" dirty="0"/>
              <a:t>implementation of research tasks by a Polish research team abroad without the participation of investigators from foreign entities; </a:t>
            </a:r>
          </a:p>
          <a:p>
            <a:pPr marL="514350" indent="-514350">
              <a:buAutoNum type="alphaLcParenR"/>
            </a:pPr>
            <a:r>
              <a:rPr lang="en-AU" sz="2400" dirty="0"/>
              <a:t>cooperation with foreign researchers employed by Polish entities.</a:t>
            </a:r>
            <a:r>
              <a:rPr lang="en-US" sz="2400" dirty="0"/>
              <a:t>	</a:t>
            </a:r>
          </a:p>
          <a:p>
            <a:pPr marL="0" indent="0">
              <a:buNone/>
            </a:pPr>
            <a:r>
              <a:rPr lang="en-US" sz="2400" dirty="0"/>
              <a:t>	</a:t>
            </a:r>
            <a:endParaRPr lang="pl-PL" sz="2400" dirty="0"/>
          </a:p>
        </p:txBody>
      </p:sp>
      <p:pic>
        <p:nvPicPr>
          <p:cNvPr id="4" name="Obraz 3">
            <a:extLst>
              <a:ext uri="{FF2B5EF4-FFF2-40B4-BE49-F238E27FC236}">
                <a16:creationId xmlns:a16="http://schemas.microsoft.com/office/drawing/2014/main" id="{A6FEB72F-731B-4EB9-9C3E-10D9213B4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418115866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6DD279-A833-457F-BDF1-A892336937C9}"/>
              </a:ext>
            </a:extLst>
          </p:cNvPr>
          <p:cNvSpPr>
            <a:spLocks noGrp="1"/>
          </p:cNvSpPr>
          <p:nvPr>
            <p:ph type="title"/>
          </p:nvPr>
        </p:nvSpPr>
        <p:spPr>
          <a:xfrm>
            <a:off x="677333" y="365127"/>
            <a:ext cx="10676467" cy="1081933"/>
          </a:xfrm>
        </p:spPr>
        <p:txBody>
          <a:bodyPr>
            <a:normAutofit/>
          </a:bodyPr>
          <a:lstStyle/>
          <a:p>
            <a:r>
              <a:rPr lang="pl-PL" sz="3600" b="1" dirty="0"/>
              <a:t>NCN </a:t>
            </a:r>
            <a:r>
              <a:rPr lang="pl-PL" sz="3600" b="1" dirty="0" err="1"/>
              <a:t>Calls</a:t>
            </a:r>
            <a:r>
              <a:rPr lang="pl-PL" sz="3600" b="1" dirty="0"/>
              <a:t> for </a:t>
            </a:r>
            <a:r>
              <a:rPr lang="pl-PL" sz="3600" b="1" dirty="0" err="1"/>
              <a:t>proposals</a:t>
            </a:r>
            <a:r>
              <a:rPr lang="pl-PL" sz="3600" b="1" dirty="0"/>
              <a:t>: How to </a:t>
            </a:r>
            <a:r>
              <a:rPr lang="pl-PL" sz="3600" b="1" dirty="0" err="1"/>
              <a:t>prepare</a:t>
            </a:r>
            <a:r>
              <a:rPr lang="pl-PL" sz="3600" b="1" dirty="0"/>
              <a:t> </a:t>
            </a:r>
            <a:r>
              <a:rPr lang="pl-PL" sz="3600" dirty="0" err="1"/>
              <a:t>your</a:t>
            </a:r>
            <a:r>
              <a:rPr lang="pl-PL" sz="3600" b="1" dirty="0"/>
              <a:t> </a:t>
            </a:r>
            <a:r>
              <a:rPr lang="pl-PL" sz="3600" b="1" dirty="0" err="1"/>
              <a:t>proposal</a:t>
            </a:r>
            <a:endParaRPr lang="pl-PL" sz="3600" dirty="0"/>
          </a:p>
        </p:txBody>
      </p:sp>
      <p:sp>
        <p:nvSpPr>
          <p:cNvPr id="3" name="Symbol zastępczy zawartości 2">
            <a:extLst>
              <a:ext uri="{FF2B5EF4-FFF2-40B4-BE49-F238E27FC236}">
                <a16:creationId xmlns:a16="http://schemas.microsoft.com/office/drawing/2014/main" id="{05C63A59-A336-48A9-8AED-1FBC7F5D8E28}"/>
              </a:ext>
            </a:extLst>
          </p:cNvPr>
          <p:cNvSpPr>
            <a:spLocks noGrp="1"/>
          </p:cNvSpPr>
          <p:nvPr>
            <p:ph idx="1"/>
          </p:nvPr>
        </p:nvSpPr>
        <p:spPr>
          <a:xfrm>
            <a:off x="677333" y="1581151"/>
            <a:ext cx="11032313" cy="4460212"/>
          </a:xfrm>
        </p:spPr>
        <p:txBody>
          <a:bodyPr>
            <a:normAutofit/>
          </a:bodyPr>
          <a:lstStyle/>
          <a:p>
            <a:pPr marL="355600">
              <a:tabLst>
                <a:tab pos="358140" algn="l"/>
                <a:tab pos="358775" algn="l"/>
              </a:tabLst>
            </a:pPr>
            <a:r>
              <a:rPr lang="en-AU" sz="2400" spc="-10" dirty="0">
                <a:cs typeface="Arial"/>
              </a:rPr>
              <a:t>Read all the documents available for the </a:t>
            </a:r>
            <a:r>
              <a:rPr lang="en-AU" sz="2400" spc="-10" dirty="0">
                <a:solidFill>
                  <a:srgbClr val="FF0000"/>
                </a:solidFill>
                <a:cs typeface="Arial"/>
              </a:rPr>
              <a:t>open</a:t>
            </a:r>
            <a:r>
              <a:rPr lang="en-AU" sz="2400" spc="-10" dirty="0">
                <a:cs typeface="Arial"/>
              </a:rPr>
              <a:t> call for proposals</a:t>
            </a:r>
            <a:endParaRPr lang="en-AU" sz="2400" dirty="0">
              <a:cs typeface="Arial"/>
            </a:endParaRPr>
          </a:p>
          <a:p>
            <a:pPr marL="355600">
              <a:spcBef>
                <a:spcPts val="720"/>
              </a:spcBef>
              <a:tabLst>
                <a:tab pos="358140" algn="l"/>
                <a:tab pos="358775" algn="l"/>
              </a:tabLst>
            </a:pPr>
            <a:r>
              <a:rPr lang="en-AU" sz="2400" spc="-30" dirty="0">
                <a:cs typeface="Arial"/>
              </a:rPr>
              <a:t>Make sure all costs are well justified</a:t>
            </a:r>
            <a:endParaRPr lang="en-AU" sz="2400" dirty="0">
              <a:cs typeface="Arial"/>
            </a:endParaRPr>
          </a:p>
          <a:p>
            <a:pPr marL="355600">
              <a:spcBef>
                <a:spcPts val="640"/>
              </a:spcBef>
              <a:tabLst>
                <a:tab pos="358140" algn="l"/>
                <a:tab pos="358775" algn="l"/>
              </a:tabLst>
            </a:pPr>
            <a:r>
              <a:rPr lang="en-AU" sz="2400" dirty="0"/>
              <a:t>make sure that all tabs have been completed in the correct language</a:t>
            </a:r>
            <a:endParaRPr lang="en-AU" sz="2400" dirty="0">
              <a:cs typeface="Arial"/>
            </a:endParaRPr>
          </a:p>
          <a:p>
            <a:pPr marL="355600" marR="5080">
              <a:spcBef>
                <a:spcPts val="725"/>
              </a:spcBef>
              <a:tabLst>
                <a:tab pos="358140" algn="l"/>
                <a:tab pos="358775" algn="l"/>
              </a:tabLst>
            </a:pPr>
            <a:r>
              <a:rPr lang="en-AU" sz="2400" spc="-35" dirty="0">
                <a:cs typeface="Arial"/>
              </a:rPr>
              <a:t>Upload correct Attachments in correct places</a:t>
            </a:r>
            <a:r>
              <a:rPr lang="en-AU" sz="2400" spc="-15" dirty="0">
                <a:cs typeface="Arial"/>
              </a:rPr>
              <a:t>  </a:t>
            </a:r>
            <a:r>
              <a:rPr lang="en-AU" sz="2400" spc="-35" dirty="0">
                <a:cs typeface="Arial"/>
              </a:rPr>
              <a:t>(pay attention to the num</a:t>
            </a:r>
            <a:r>
              <a:rPr lang="pl-PL" sz="2400" spc="-35" dirty="0">
                <a:cs typeface="Arial"/>
              </a:rPr>
              <a:t>b</a:t>
            </a:r>
            <a:r>
              <a:rPr lang="en-AU" sz="2400" spc="-35" dirty="0" err="1">
                <a:cs typeface="Arial"/>
              </a:rPr>
              <a:t>er</a:t>
            </a:r>
            <a:r>
              <a:rPr lang="en-AU" sz="2400" spc="-35" dirty="0">
                <a:cs typeface="Arial"/>
              </a:rPr>
              <a:t> of attached publications</a:t>
            </a:r>
            <a:r>
              <a:rPr lang="en-AU" sz="2400" spc="-15" dirty="0">
                <a:cs typeface="Arial"/>
              </a:rPr>
              <a:t>!)</a:t>
            </a:r>
            <a:endParaRPr lang="en-AU" sz="2400" dirty="0">
              <a:cs typeface="Arial"/>
            </a:endParaRPr>
          </a:p>
          <a:p>
            <a:pPr marL="355600">
              <a:spcBef>
                <a:spcPts val="645"/>
              </a:spcBef>
              <a:tabLst>
                <a:tab pos="358140" algn="l"/>
                <a:tab pos="358775" algn="l"/>
              </a:tabLst>
            </a:pPr>
            <a:r>
              <a:rPr lang="en-AU" sz="2400" spc="-40" dirty="0">
                <a:cs typeface="Arial"/>
              </a:rPr>
              <a:t>Submit the proposal on time in the </a:t>
            </a:r>
            <a:r>
              <a:rPr lang="en-AU" sz="2400" spc="-15" dirty="0">
                <a:cs typeface="Arial"/>
              </a:rPr>
              <a:t>OSF system</a:t>
            </a:r>
            <a:endParaRPr lang="en-AU" sz="2400" dirty="0">
              <a:cs typeface="Arial"/>
            </a:endParaRPr>
          </a:p>
          <a:p>
            <a:pPr marL="355600">
              <a:spcBef>
                <a:spcPts val="645"/>
              </a:spcBef>
              <a:tabLst>
                <a:tab pos="358140" algn="l"/>
                <a:tab pos="358775" algn="l"/>
              </a:tabLst>
            </a:pPr>
            <a:r>
              <a:rPr lang="en-AU" sz="2400" spc="-35" dirty="0">
                <a:cs typeface="Arial"/>
              </a:rPr>
              <a:t>Check </a:t>
            </a:r>
            <a:r>
              <a:rPr lang="pl-PL" sz="2400" spc="-35" dirty="0" err="1">
                <a:cs typeface="Arial"/>
              </a:rPr>
              <a:t>completeness</a:t>
            </a:r>
            <a:r>
              <a:rPr lang="pl-PL" sz="2400" spc="-35" dirty="0">
                <a:cs typeface="Arial"/>
              </a:rPr>
              <a:t> </a:t>
            </a:r>
            <a:r>
              <a:rPr lang="en-AU" sz="2400" spc="-35" dirty="0">
                <a:solidFill>
                  <a:srgbClr val="FF0000"/>
                </a:solidFill>
                <a:cs typeface="Arial"/>
              </a:rPr>
              <a:t>before </a:t>
            </a:r>
            <a:r>
              <a:rPr lang="en-AU" sz="2400" spc="-35" dirty="0">
                <a:cs typeface="Arial"/>
              </a:rPr>
              <a:t>submitting</a:t>
            </a:r>
            <a:r>
              <a:rPr lang="en-AU" sz="2400" spc="-40" dirty="0">
                <a:cs typeface="Arial"/>
              </a:rPr>
              <a:t>!</a:t>
            </a:r>
            <a:endParaRPr lang="en-AU" sz="2400" dirty="0">
              <a:cs typeface="Arial"/>
            </a:endParaRPr>
          </a:p>
        </p:txBody>
      </p:sp>
      <p:pic>
        <p:nvPicPr>
          <p:cNvPr id="4" name="Obraz 3">
            <a:extLst>
              <a:ext uri="{FF2B5EF4-FFF2-40B4-BE49-F238E27FC236}">
                <a16:creationId xmlns:a16="http://schemas.microsoft.com/office/drawing/2014/main" id="{73CA2BCF-E056-4296-8B33-22D491CB8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71000525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65127"/>
            <a:ext cx="10676466" cy="1081933"/>
          </a:xfrm>
        </p:spPr>
        <p:txBody>
          <a:bodyPr>
            <a:normAutofit/>
          </a:bodyPr>
          <a:lstStyle/>
          <a:p>
            <a:r>
              <a:rPr lang="pl-PL" sz="3600" dirty="0" err="1"/>
              <a:t>Crucial</a:t>
            </a:r>
            <a:r>
              <a:rPr lang="pl-PL" sz="3600" b="1" dirty="0"/>
              <a:t> </a:t>
            </a:r>
            <a:r>
              <a:rPr lang="pl-PL" sz="3600" b="1" dirty="0" err="1"/>
              <a:t>elements</a:t>
            </a:r>
            <a:r>
              <a:rPr lang="pl-PL" sz="3600" b="1" dirty="0"/>
              <a:t> of the </a:t>
            </a:r>
            <a:r>
              <a:rPr lang="pl-PL" sz="3600" b="1" dirty="0" err="1"/>
              <a:t>proposal</a:t>
            </a:r>
            <a:endParaRPr lang="pl-PL" sz="3600" dirty="0"/>
          </a:p>
        </p:txBody>
      </p:sp>
      <p:sp>
        <p:nvSpPr>
          <p:cNvPr id="3" name="Symbol zastępczy zawartości 2"/>
          <p:cNvSpPr>
            <a:spLocks noGrp="1"/>
          </p:cNvSpPr>
          <p:nvPr>
            <p:ph idx="1"/>
          </p:nvPr>
        </p:nvSpPr>
        <p:spPr/>
        <p:txBody>
          <a:bodyPr>
            <a:normAutofit/>
          </a:bodyPr>
          <a:lstStyle/>
          <a:p>
            <a:pPr lvl="0"/>
            <a:r>
              <a:rPr lang="en-AU" sz="2800" b="1" dirty="0"/>
              <a:t>Title</a:t>
            </a:r>
            <a:r>
              <a:rPr lang="en-AU" sz="2800" dirty="0"/>
              <a:t> – clear and transparent, </a:t>
            </a:r>
          </a:p>
          <a:p>
            <a:pPr marL="0" lvl="0" indent="0">
              <a:buNone/>
            </a:pPr>
            <a:endParaRPr lang="en-AU" sz="2800" dirty="0"/>
          </a:p>
          <a:p>
            <a:pPr marL="266700" lvl="0" indent="0">
              <a:buNone/>
            </a:pPr>
            <a:r>
              <a:rPr lang="en-AU" sz="2800" dirty="0"/>
              <a:t>It will be important on the second stage of evaluation (</a:t>
            </a:r>
            <a:r>
              <a:rPr lang="en-AU" dirty="0"/>
              <a:t>for reviewers</a:t>
            </a:r>
            <a:r>
              <a:rPr lang="en-AU" sz="2800" dirty="0"/>
              <a:t>), should be transparent and contain information facilitating the identification of research </a:t>
            </a:r>
            <a:r>
              <a:rPr lang="en-AU" dirty="0"/>
              <a:t>objectives</a:t>
            </a:r>
            <a:r>
              <a:rPr lang="en-AU" sz="2800" dirty="0"/>
              <a:t>.</a:t>
            </a:r>
          </a:p>
          <a:p>
            <a:pPr marL="266700" lvl="0" indent="0">
              <a:buNone/>
            </a:pPr>
            <a:endParaRPr lang="en-AU" sz="2800" dirty="0"/>
          </a:p>
          <a:p>
            <a:pPr marL="266700" lvl="0" indent="0">
              <a:buNone/>
            </a:pPr>
            <a:r>
              <a:rPr lang="en-AU" sz="1800" dirty="0"/>
              <a:t>Make sure to avoid informal </a:t>
            </a:r>
            <a:r>
              <a:rPr lang="en-GB" sz="1800" dirty="0"/>
              <a:t>language,</a:t>
            </a:r>
            <a:r>
              <a:rPr lang="pl-PL" sz="1800" dirty="0"/>
              <a:t> </a:t>
            </a:r>
            <a:r>
              <a:rPr lang="en-GB" sz="1800" dirty="0"/>
              <a:t>jokes and </a:t>
            </a:r>
            <a:r>
              <a:rPr lang="en-AU" sz="1800" dirty="0"/>
              <a:t>rhetorical questions</a:t>
            </a:r>
            <a:endParaRPr lang="pl-PL" sz="1800" dirty="0"/>
          </a:p>
          <a:p>
            <a:pPr marL="266700" lvl="0" indent="0">
              <a:buNone/>
            </a:pPr>
            <a:endParaRPr lang="pl-PL" sz="1800" dirty="0"/>
          </a:p>
          <a:p>
            <a:pPr marL="266700" lvl="0" indent="0">
              <a:buNone/>
            </a:pPr>
            <a:r>
              <a:rPr lang="pl-PL" sz="2000" dirty="0" err="1"/>
              <a:t>Please</a:t>
            </a:r>
            <a:r>
              <a:rPr lang="pl-PL" sz="2000" dirty="0"/>
              <a:t> </a:t>
            </a:r>
            <a:r>
              <a:rPr lang="pl-PL" sz="2000" dirty="0" err="1"/>
              <a:t>note</a:t>
            </a:r>
            <a:r>
              <a:rPr lang="en-AU" sz="2000" dirty="0"/>
              <a:t>: about 92% of reviewers on the second stage of evaluation are foreign reviewers.</a:t>
            </a:r>
          </a:p>
        </p:txBody>
      </p:sp>
      <p:pic>
        <p:nvPicPr>
          <p:cNvPr id="4" name="Obraz 3">
            <a:extLst>
              <a:ext uri="{FF2B5EF4-FFF2-40B4-BE49-F238E27FC236}">
                <a16:creationId xmlns:a16="http://schemas.microsoft.com/office/drawing/2014/main" id="{73C27A7C-9BE6-4B98-BF34-D20523D0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146889728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346228"/>
            <a:ext cx="11227622" cy="1473694"/>
          </a:xfrm>
        </p:spPr>
        <p:txBody>
          <a:bodyPr>
            <a:normAutofit/>
          </a:bodyPr>
          <a:lstStyle/>
          <a:p>
            <a:r>
              <a:rPr lang="pl-PL" sz="3400" b="1" dirty="0"/>
              <a:t>PRELUDIUM – </a:t>
            </a:r>
            <a:r>
              <a:rPr lang="pl-PL" sz="3400" b="1" dirty="0" err="1"/>
              <a:t>research</a:t>
            </a:r>
            <a:r>
              <a:rPr lang="pl-PL" sz="3400" b="1" dirty="0"/>
              <a:t> </a:t>
            </a:r>
            <a:r>
              <a:rPr lang="pl-PL" sz="3400" b="1" dirty="0" err="1"/>
              <a:t>projects</a:t>
            </a:r>
            <a:r>
              <a:rPr lang="pl-PL" sz="3400" b="1" dirty="0"/>
              <a:t> for </a:t>
            </a:r>
            <a:r>
              <a:rPr lang="en-US" sz="3600" dirty="0"/>
              <a:t>researchers who are not PhD holders</a:t>
            </a:r>
            <a:br>
              <a:rPr lang="pl-PL" sz="3600" b="1" dirty="0"/>
            </a:br>
            <a:r>
              <a:rPr lang="pl-PL" sz="2400" i="1" dirty="0">
                <a:solidFill>
                  <a:schemeClr val="accent2"/>
                </a:solidFill>
              </a:rPr>
              <a:t>https://www.ncn.gov.pl/en/ogloszenia/konkursy/preludium21</a:t>
            </a:r>
          </a:p>
        </p:txBody>
      </p:sp>
      <p:sp>
        <p:nvSpPr>
          <p:cNvPr id="3" name="Symbol zastępczy zawartości 2"/>
          <p:cNvSpPr>
            <a:spLocks noGrp="1"/>
          </p:cNvSpPr>
          <p:nvPr>
            <p:ph idx="1"/>
          </p:nvPr>
        </p:nvSpPr>
        <p:spPr>
          <a:xfrm>
            <a:off x="606476" y="2333217"/>
            <a:ext cx="10979048" cy="4178555"/>
          </a:xfrm>
        </p:spPr>
        <p:txBody>
          <a:bodyPr>
            <a:normAutofit/>
          </a:bodyPr>
          <a:lstStyle/>
          <a:p>
            <a:pPr>
              <a:spcBef>
                <a:spcPts val="1800"/>
              </a:spcBef>
            </a:pPr>
            <a:r>
              <a:rPr lang="en-GB" sz="2400" dirty="0"/>
              <a:t>A person who </a:t>
            </a:r>
            <a:r>
              <a:rPr lang="en-GB" sz="2400" b="1" u="sng" dirty="0"/>
              <a:t>is not a PhD holder on the proposal submission date </a:t>
            </a:r>
            <a:r>
              <a:rPr lang="en-GB" sz="2400" dirty="0"/>
              <a:t>may act as the principal investigator in a project submitted under the PRELUDIUM call for proposals. </a:t>
            </a:r>
          </a:p>
          <a:p>
            <a:pPr marL="0" indent="0">
              <a:spcBef>
                <a:spcPts val="1800"/>
              </a:spcBef>
              <a:buNone/>
            </a:pPr>
            <a:endParaRPr lang="en-GB" sz="2400" dirty="0"/>
          </a:p>
          <a:p>
            <a:pPr>
              <a:spcBef>
                <a:spcPts val="1800"/>
              </a:spcBef>
            </a:pPr>
            <a:r>
              <a:rPr lang="en-GB" sz="2400" dirty="0"/>
              <a:t>One can act as a principal investigator only once.</a:t>
            </a:r>
          </a:p>
          <a:p>
            <a:pPr marL="0" indent="0">
              <a:spcBef>
                <a:spcPts val="1800"/>
              </a:spcBef>
              <a:buNone/>
            </a:pPr>
            <a:endParaRPr lang="en-GB" sz="2400" dirty="0"/>
          </a:p>
          <a:p>
            <a:pPr>
              <a:spcBef>
                <a:spcPts val="1800"/>
              </a:spcBef>
            </a:pPr>
            <a:r>
              <a:rPr lang="en-GB" sz="2400" dirty="0"/>
              <a:t>The principal investigator must reside in Poland for at least 50% of the project duration period and be available to the host institution.</a:t>
            </a:r>
          </a:p>
        </p:txBody>
      </p:sp>
      <p:pic>
        <p:nvPicPr>
          <p:cNvPr id="4" name="Obraz 3">
            <a:extLst>
              <a:ext uri="{FF2B5EF4-FFF2-40B4-BE49-F238E27FC236}">
                <a16:creationId xmlns:a16="http://schemas.microsoft.com/office/drawing/2014/main" id="{D1FF6165-91F6-42B1-B348-7DBE58C1D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407384660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371474" y="1633221"/>
            <a:ext cx="11125109" cy="3508653"/>
          </a:xfrm>
          <a:prstGeom prst="rect">
            <a:avLst/>
          </a:prstGeom>
        </p:spPr>
        <p:txBody>
          <a:bodyPr vert="horz" wrap="square" lIns="0" tIns="0" rIns="0" bIns="0" rtlCol="0">
            <a:spAutoFit/>
          </a:bodyPr>
          <a:lstStyle/>
          <a:p>
            <a:pPr marL="358140" marR="5080" indent="-345440">
              <a:buClr>
                <a:srgbClr val="DB123B"/>
              </a:buClr>
              <a:buFont typeface="Arial Unicode MS"/>
              <a:buChar char="▪"/>
              <a:tabLst>
                <a:tab pos="358140" algn="l"/>
                <a:tab pos="358775" algn="l"/>
              </a:tabLst>
            </a:pPr>
            <a:r>
              <a:rPr lang="en-AU" sz="2400" b="1" dirty="0">
                <a:latin typeface="Arial"/>
                <a:cs typeface="Arial"/>
              </a:rPr>
              <a:t>Descriptors (panels) </a:t>
            </a:r>
            <a:r>
              <a:rPr lang="en-AU" sz="2400" dirty="0">
                <a:latin typeface="Arial"/>
                <a:cs typeface="Arial"/>
              </a:rPr>
              <a:t>– describe the subject matter of the proposal</a:t>
            </a:r>
            <a:r>
              <a:rPr lang="en-AU" sz="2400" spc="-15" dirty="0">
                <a:latin typeface="Arial"/>
                <a:cs typeface="Arial"/>
              </a:rPr>
              <a:t> </a:t>
            </a:r>
            <a:r>
              <a:rPr lang="en-AU" sz="2400" spc="640" dirty="0">
                <a:latin typeface="Arial Unicode MS"/>
                <a:cs typeface="Arial Unicode MS"/>
              </a:rPr>
              <a:t>→</a:t>
            </a:r>
            <a:r>
              <a:rPr lang="en-AU" sz="2400" spc="-5" dirty="0">
                <a:latin typeface="Arial"/>
                <a:cs typeface="Arial"/>
              </a:rPr>
              <a:t>influence the selection of reviewers and their first impression</a:t>
            </a:r>
            <a:endParaRPr lang="en-AU" sz="2400" spc="-15" dirty="0">
              <a:latin typeface="Arial"/>
              <a:cs typeface="Arial"/>
            </a:endParaRPr>
          </a:p>
          <a:p>
            <a:pPr marL="355600" marR="5080">
              <a:buClr>
                <a:srgbClr val="DB123B"/>
              </a:buClr>
              <a:tabLst>
                <a:tab pos="358140" algn="l"/>
                <a:tab pos="358775" algn="l"/>
              </a:tabLst>
            </a:pPr>
            <a:endParaRPr lang="en-AU" sz="1600" dirty="0">
              <a:latin typeface="Arial"/>
              <a:cs typeface="Arial"/>
            </a:endParaRPr>
          </a:p>
          <a:p>
            <a:r>
              <a:rPr lang="en-AU" sz="1600" dirty="0">
                <a:latin typeface="Arial"/>
                <a:cs typeface="Arial"/>
              </a:rPr>
              <a:t>	</a:t>
            </a:r>
            <a:r>
              <a:rPr lang="en-AU" sz="1600" dirty="0">
                <a:latin typeface="Arial" panose="020B0604020202020204" pitchFamily="34" charset="0"/>
                <a:cs typeface="Arial" panose="020B0604020202020204" pitchFamily="34" charset="0"/>
              </a:rPr>
              <a:t>Np.: HS – </a:t>
            </a:r>
            <a:r>
              <a:rPr lang="en-AU" sz="1600" b="1" dirty="0">
                <a:latin typeface="Arial" panose="020B0604020202020204" pitchFamily="34" charset="0"/>
                <a:cs typeface="Arial" panose="020B0604020202020204" pitchFamily="34" charset="0"/>
              </a:rPr>
              <a:t>Arts, Humanities and Social Sciences</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 	Fundamental questions of human existence and the nature of reality - philosophy, cognition, religious studies, theology</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HS1_001 	History of philosophy (</a:t>
            </a:r>
            <a:r>
              <a:rPr lang="en-AU" sz="1600" dirty="0" err="1">
                <a:latin typeface="Arial" panose="020B0604020202020204" pitchFamily="34" charset="0"/>
                <a:cs typeface="Arial" panose="020B0604020202020204" pitchFamily="34" charset="0"/>
              </a:rPr>
              <a:t>acient</a:t>
            </a:r>
            <a:r>
              <a:rPr lang="en-AU" sz="1600" dirty="0">
                <a:latin typeface="Arial" panose="020B0604020202020204" pitchFamily="34" charset="0"/>
                <a:cs typeface="Arial" panose="020B0604020202020204" pitchFamily="34" charset="0"/>
              </a:rPr>
              <a:t>, medieval, modern and contemporary) and history of ideas</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HS1_002 	Ontology and metaphysics, particular ontologies</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HS1_003 	Epistemology (incl. sources of knowledge, criteria of truth, philosophy of language)</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HS1_004 	Logic, science methodology, philosophy of science</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HS1_005 	Philosophy of human, theories of personality, philosophy of culture, social philosophy</a:t>
            </a:r>
          </a:p>
          <a:p>
            <a:pPr marL="985838" marR="5080" indent="-266700">
              <a:buClr>
                <a:srgbClr val="DB123B"/>
              </a:buClr>
              <a:buFont typeface="Arial Unicode MS"/>
              <a:buChar char="▪"/>
              <a:tabLst>
                <a:tab pos="358140" algn="l"/>
                <a:tab pos="358775" algn="l"/>
              </a:tabLst>
            </a:pPr>
            <a:r>
              <a:rPr lang="en-AU" sz="1600" dirty="0">
                <a:latin typeface="Arial" panose="020B0604020202020204" pitchFamily="34" charset="0"/>
                <a:cs typeface="Arial" panose="020B0604020202020204" pitchFamily="34" charset="0"/>
              </a:rPr>
              <a:t>HS1_006 	Nature of human mind (incl. mind’s evolution, bio-psychological conditions of cognition, artificial intelligence) etc.</a:t>
            </a:r>
          </a:p>
        </p:txBody>
      </p:sp>
      <p:sp>
        <p:nvSpPr>
          <p:cNvPr id="17" name="Tytuł 1">
            <a:extLst>
              <a:ext uri="{FF2B5EF4-FFF2-40B4-BE49-F238E27FC236}">
                <a16:creationId xmlns:a16="http://schemas.microsoft.com/office/drawing/2014/main" id="{1E0A4A49-AE21-490A-BBF1-3DEF19A3C03B}"/>
              </a:ext>
            </a:extLst>
          </p:cNvPr>
          <p:cNvSpPr>
            <a:spLocks noGrp="1"/>
          </p:cNvSpPr>
          <p:nvPr>
            <p:ph type="title"/>
          </p:nvPr>
        </p:nvSpPr>
        <p:spPr>
          <a:xfrm>
            <a:off x="677333" y="319596"/>
            <a:ext cx="10623939" cy="1145220"/>
          </a:xfrm>
        </p:spPr>
        <p:txBody>
          <a:bodyPr>
            <a:normAutofit/>
          </a:bodyPr>
          <a:lstStyle/>
          <a:p>
            <a:r>
              <a:rPr lang="pl-PL" sz="3600" dirty="0" err="1"/>
              <a:t>Crucial</a:t>
            </a:r>
            <a:r>
              <a:rPr lang="pl-PL" sz="3600" dirty="0"/>
              <a:t> </a:t>
            </a:r>
            <a:r>
              <a:rPr lang="pl-PL" sz="3600" dirty="0" err="1"/>
              <a:t>elements</a:t>
            </a:r>
            <a:r>
              <a:rPr lang="pl-PL" sz="3600" dirty="0"/>
              <a:t> of the </a:t>
            </a:r>
            <a:r>
              <a:rPr lang="pl-PL" sz="3600" dirty="0" err="1"/>
              <a:t>proposal</a:t>
            </a:r>
            <a:endParaRPr lang="pl-PL" sz="3600" dirty="0"/>
          </a:p>
        </p:txBody>
      </p:sp>
      <p:sp>
        <p:nvSpPr>
          <p:cNvPr id="14" name="object 14"/>
          <p:cNvSpPr txBox="1">
            <a:spLocks noGrp="1"/>
          </p:cNvSpPr>
          <p:nvPr>
            <p:ph type="sldNum" sz="quarter" idx="4294967295"/>
          </p:nvPr>
        </p:nvSpPr>
        <p:spPr>
          <a:xfrm>
            <a:off x="11957050" y="6516688"/>
            <a:ext cx="234950" cy="185737"/>
          </a:xfrm>
          <a:prstGeom prst="rect">
            <a:avLst/>
          </a:prstGeom>
        </p:spPr>
        <p:txBody>
          <a:bodyPr vert="horz" wrap="square" lIns="0" tIns="0" rIns="0" bIns="0" rtlCol="0">
            <a:spAutoFit/>
          </a:bodyPr>
          <a:lstStyle>
            <a:defPPr>
              <a:defRPr lang="pl-PL"/>
            </a:defPPr>
            <a:lvl1pPr marL="0" algn="l" defTabSz="914400" rtl="0" eaLnBrk="1" latinLnBrk="0" hangingPunct="1">
              <a:defRPr sz="11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spcBef>
                <a:spcPts val="10"/>
              </a:spcBef>
            </a:pPr>
            <a:fld id="{81D60167-4931-47E6-BA6A-407CBD079E47}" type="slidenum">
              <a:rPr lang="pl-PL" spc="10" smtClean="0"/>
              <a:pPr marL="45720">
                <a:spcBef>
                  <a:spcPts val="10"/>
                </a:spcBef>
              </a:pPr>
              <a:t>20</a:t>
            </a:fld>
            <a:endParaRPr spc="10" dirty="0"/>
          </a:p>
        </p:txBody>
      </p:sp>
      <p:pic>
        <p:nvPicPr>
          <p:cNvPr id="18" name="Obraz 17">
            <a:extLst>
              <a:ext uri="{FF2B5EF4-FFF2-40B4-BE49-F238E27FC236}">
                <a16:creationId xmlns:a16="http://schemas.microsoft.com/office/drawing/2014/main" id="{3BD75F39-10C5-40B5-876D-F6ECFF2B1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600201"/>
            <a:ext cx="10676466" cy="4441162"/>
          </a:xfrm>
        </p:spPr>
        <p:txBody>
          <a:bodyPr>
            <a:normAutofit/>
          </a:bodyPr>
          <a:lstStyle/>
          <a:p>
            <a:pPr lvl="0"/>
            <a:r>
              <a:rPr lang="en-AU" sz="2400" b="1" dirty="0">
                <a:latin typeface="+mj-lt"/>
              </a:rPr>
              <a:t>Key words</a:t>
            </a:r>
            <a:r>
              <a:rPr lang="en-AU" sz="2400" dirty="0">
                <a:latin typeface="+mj-lt"/>
              </a:rPr>
              <a:t> – there are no limitations concerning key words; they are supposed to facilitate the selection of suitable reviewers; constitute the extension of the title</a:t>
            </a:r>
            <a:endParaRPr lang="pl-PL" sz="2400" dirty="0">
              <a:latin typeface="+mj-lt"/>
            </a:endParaRPr>
          </a:p>
          <a:p>
            <a:pPr marL="0" lvl="0" indent="0">
              <a:buNone/>
            </a:pPr>
            <a:endParaRPr lang="en-AU" sz="2400" dirty="0">
              <a:latin typeface="+mj-lt"/>
            </a:endParaRPr>
          </a:p>
          <a:p>
            <a:pPr lvl="0"/>
            <a:r>
              <a:rPr lang="en-AU" sz="2400" b="1" dirty="0">
                <a:latin typeface="+mj-lt"/>
              </a:rPr>
              <a:t>Abstract (EN) </a:t>
            </a:r>
            <a:r>
              <a:rPr lang="en-AU" sz="2400" dirty="0">
                <a:latin typeface="+mj-lt"/>
              </a:rPr>
              <a:t>– invitation to review, consists of three sections: </a:t>
            </a:r>
          </a:p>
          <a:p>
            <a:pPr lvl="1"/>
            <a:r>
              <a:rPr lang="pl-PL" dirty="0">
                <a:latin typeface="+mj-lt"/>
              </a:rPr>
              <a:t>u</a:t>
            </a:r>
            <a:r>
              <a:rPr lang="en-AU" dirty="0" err="1">
                <a:latin typeface="+mj-lt"/>
              </a:rPr>
              <a:t>nderlining</a:t>
            </a:r>
            <a:r>
              <a:rPr lang="en-AU" dirty="0">
                <a:latin typeface="+mj-lt"/>
              </a:rPr>
              <a:t> of the scientific goal of the project</a:t>
            </a:r>
          </a:p>
          <a:p>
            <a:pPr lvl="1"/>
            <a:r>
              <a:rPr lang="en-AU" dirty="0">
                <a:latin typeface="+mj-lt"/>
              </a:rPr>
              <a:t>methodology</a:t>
            </a:r>
          </a:p>
          <a:p>
            <a:pPr lvl="1"/>
            <a:r>
              <a:rPr lang="pl-PL" dirty="0">
                <a:latin typeface="+mj-lt"/>
              </a:rPr>
              <a:t>i</a:t>
            </a:r>
            <a:r>
              <a:rPr lang="en-AU" dirty="0" err="1">
                <a:latin typeface="+mj-lt"/>
              </a:rPr>
              <a:t>nfluence</a:t>
            </a:r>
            <a:r>
              <a:rPr lang="en-AU" dirty="0">
                <a:latin typeface="+mj-lt"/>
              </a:rPr>
              <a:t> on the discipline</a:t>
            </a:r>
          </a:p>
          <a:p>
            <a:pPr marL="457200" lvl="1" indent="0">
              <a:buNone/>
            </a:pPr>
            <a:r>
              <a:rPr lang="en-AU" b="1" spc="15" dirty="0">
                <a:solidFill>
                  <a:srgbClr val="424243"/>
                </a:solidFill>
                <a:latin typeface="+mj-lt"/>
                <a:cs typeface="Arial"/>
              </a:rPr>
              <a:t>up to 4500</a:t>
            </a:r>
            <a:r>
              <a:rPr lang="en-AU" b="1" spc="-200" dirty="0">
                <a:solidFill>
                  <a:srgbClr val="424243"/>
                </a:solidFill>
                <a:latin typeface="+mj-lt"/>
                <a:cs typeface="Arial"/>
              </a:rPr>
              <a:t> characters with spaces</a:t>
            </a:r>
            <a:endParaRPr lang="en-AU" dirty="0">
              <a:latin typeface="+mj-lt"/>
              <a:cs typeface="Arial"/>
            </a:endParaRPr>
          </a:p>
          <a:p>
            <a:pPr lvl="1"/>
            <a:endParaRPr lang="pl-PL" sz="2400" dirty="0"/>
          </a:p>
          <a:p>
            <a:endParaRPr lang="pl-PL" sz="2800" dirty="0"/>
          </a:p>
        </p:txBody>
      </p:sp>
      <p:pic>
        <p:nvPicPr>
          <p:cNvPr id="4" name="Obraz 3">
            <a:extLst>
              <a:ext uri="{FF2B5EF4-FFF2-40B4-BE49-F238E27FC236}">
                <a16:creationId xmlns:a16="http://schemas.microsoft.com/office/drawing/2014/main" id="{9BBF1D03-1154-494F-98DA-13E592FE4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
        <p:nvSpPr>
          <p:cNvPr id="6" name="Tytuł 5">
            <a:extLst>
              <a:ext uri="{FF2B5EF4-FFF2-40B4-BE49-F238E27FC236}">
                <a16:creationId xmlns:a16="http://schemas.microsoft.com/office/drawing/2014/main" id="{625CF665-8760-46F3-92EC-E9576CA1AF80}"/>
              </a:ext>
            </a:extLst>
          </p:cNvPr>
          <p:cNvSpPr>
            <a:spLocks noGrp="1"/>
          </p:cNvSpPr>
          <p:nvPr>
            <p:ph type="title"/>
          </p:nvPr>
        </p:nvSpPr>
        <p:spPr/>
        <p:txBody>
          <a:bodyPr/>
          <a:lstStyle/>
          <a:p>
            <a:endParaRPr lang="pl-PL" dirty="0"/>
          </a:p>
        </p:txBody>
      </p:sp>
    </p:spTree>
    <p:extLst>
      <p:ext uri="{BB962C8B-B14F-4D97-AF65-F5344CB8AC3E}">
        <p14:creationId xmlns:p14="http://schemas.microsoft.com/office/powerpoint/2010/main" val="342631809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524001"/>
            <a:ext cx="9228666" cy="4517362"/>
          </a:xfrm>
        </p:spPr>
        <p:txBody>
          <a:bodyPr>
            <a:normAutofit/>
          </a:bodyPr>
          <a:lstStyle/>
          <a:p>
            <a:pPr lvl="0"/>
            <a:r>
              <a:rPr lang="en-AU" sz="2800" b="1" dirty="0"/>
              <a:t>Short description (EN)</a:t>
            </a:r>
            <a:r>
              <a:rPr lang="en-AU" sz="2800" dirty="0"/>
              <a:t> – 1st stage of merit-based evaluation </a:t>
            </a:r>
            <a:br>
              <a:rPr lang="en-AU" sz="2800" dirty="0"/>
            </a:br>
            <a:r>
              <a:rPr lang="en-AU" sz="2800" dirty="0">
                <a:solidFill>
                  <a:srgbClr val="C00000"/>
                </a:solidFill>
              </a:rPr>
              <a:t>max</a:t>
            </a:r>
            <a:r>
              <a:rPr lang="en-AU" sz="2800" dirty="0"/>
              <a:t> </a:t>
            </a:r>
            <a:r>
              <a:rPr lang="en-AU" sz="2800" dirty="0">
                <a:solidFill>
                  <a:srgbClr val="C00000"/>
                </a:solidFill>
              </a:rPr>
              <a:t>5 </a:t>
            </a:r>
            <a:r>
              <a:rPr lang="en-AU" dirty="0">
                <a:solidFill>
                  <a:srgbClr val="C00000"/>
                </a:solidFill>
              </a:rPr>
              <a:t>pages</a:t>
            </a:r>
            <a:endParaRPr lang="en-AU" sz="2800" dirty="0">
              <a:solidFill>
                <a:srgbClr val="C00000"/>
              </a:solidFill>
            </a:endParaRPr>
          </a:p>
          <a:p>
            <a:pPr lvl="1"/>
            <a:r>
              <a:rPr lang="en-AU" sz="2400" u="sng" dirty="0"/>
              <a:t>submitted </a:t>
            </a:r>
            <a:r>
              <a:rPr lang="pl-PL" sz="2400" u="sng" dirty="0"/>
              <a:t>for </a:t>
            </a:r>
            <a:r>
              <a:rPr lang="pl-PL" sz="2400" u="sng" dirty="0" err="1"/>
              <a:t>evaluation</a:t>
            </a:r>
            <a:r>
              <a:rPr lang="pl-PL" sz="2400" u="sng" dirty="0"/>
              <a:t> </a:t>
            </a:r>
            <a:r>
              <a:rPr lang="en-AU" sz="2400" u="sng" dirty="0"/>
              <a:t>to researchers</a:t>
            </a:r>
            <a:r>
              <a:rPr lang="en-AU" sz="2400" dirty="0"/>
              <a:t> who deal with related fields of knowledge</a:t>
            </a:r>
          </a:p>
          <a:p>
            <a:pPr lvl="1"/>
            <a:r>
              <a:rPr lang="en-AU" sz="2400" dirty="0"/>
              <a:t>Only the most important information – clear description of what you would like to do. It is recommended to write a few words about the way in which research results will be disseminated</a:t>
            </a:r>
            <a:r>
              <a:rPr lang="en-AU" dirty="0"/>
              <a:t>, in particular on the international scale</a:t>
            </a:r>
            <a:r>
              <a:rPr lang="en-AU" sz="2400" dirty="0"/>
              <a:t>. This is a text for researchers from our field, it will facilitate the assignment of the proposal to a </a:t>
            </a:r>
            <a:r>
              <a:rPr lang="en-AU" dirty="0"/>
              <a:t>suitable group pf experts</a:t>
            </a:r>
            <a:r>
              <a:rPr lang="pl-PL" dirty="0"/>
              <a:t>.</a:t>
            </a:r>
            <a:endParaRPr lang="en-AU" sz="2400" dirty="0"/>
          </a:p>
          <a:p>
            <a:pPr lvl="1"/>
            <a:r>
              <a:rPr lang="en-AU" sz="2400" u="sng" dirty="0"/>
              <a:t>bibliography!</a:t>
            </a:r>
          </a:p>
        </p:txBody>
      </p:sp>
      <p:pic>
        <p:nvPicPr>
          <p:cNvPr id="4" name="Obraz 3">
            <a:extLst>
              <a:ext uri="{FF2B5EF4-FFF2-40B4-BE49-F238E27FC236}">
                <a16:creationId xmlns:a16="http://schemas.microsoft.com/office/drawing/2014/main" id="{12ED42E6-5ACE-41B4-AE3A-DBA415BEC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
        <p:nvSpPr>
          <p:cNvPr id="6" name="Tytuł 5">
            <a:extLst>
              <a:ext uri="{FF2B5EF4-FFF2-40B4-BE49-F238E27FC236}">
                <a16:creationId xmlns:a16="http://schemas.microsoft.com/office/drawing/2014/main" id="{B49BBF08-870B-422C-8326-FB799D534659}"/>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119588276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524001"/>
            <a:ext cx="9895416" cy="4517362"/>
          </a:xfrm>
        </p:spPr>
        <p:txBody>
          <a:bodyPr>
            <a:noAutofit/>
          </a:bodyPr>
          <a:lstStyle/>
          <a:p>
            <a:pPr lvl="0"/>
            <a:r>
              <a:rPr lang="en-AU" b="1" dirty="0">
                <a:latin typeface="+mj-lt"/>
              </a:rPr>
              <a:t>Detailed description</a:t>
            </a:r>
            <a:r>
              <a:rPr lang="en-AU" sz="2800" dirty="0">
                <a:latin typeface="+mj-lt"/>
              </a:rPr>
              <a:t> </a:t>
            </a:r>
            <a:r>
              <a:rPr lang="en-AU" sz="2800" b="1" dirty="0">
                <a:latin typeface="+mj-lt"/>
              </a:rPr>
              <a:t>(EN) </a:t>
            </a:r>
            <a:r>
              <a:rPr lang="en-AU" sz="2800" dirty="0">
                <a:latin typeface="+mj-lt"/>
              </a:rPr>
              <a:t>– II stage of merit-based evaluation </a:t>
            </a:r>
            <a:br>
              <a:rPr lang="en-AU" sz="2800" dirty="0">
                <a:solidFill>
                  <a:srgbClr val="C00000"/>
                </a:solidFill>
                <a:latin typeface="+mj-lt"/>
              </a:rPr>
            </a:br>
            <a:r>
              <a:rPr lang="en-AU" sz="2800" dirty="0">
                <a:solidFill>
                  <a:srgbClr val="C00000"/>
                </a:solidFill>
                <a:latin typeface="+mj-lt"/>
              </a:rPr>
              <a:t>max 15 </a:t>
            </a:r>
            <a:r>
              <a:rPr lang="en-AU" dirty="0">
                <a:solidFill>
                  <a:srgbClr val="C00000"/>
                </a:solidFill>
                <a:latin typeface="+mj-lt"/>
              </a:rPr>
              <a:t>pages</a:t>
            </a:r>
            <a:endParaRPr lang="en-AU" sz="2800" dirty="0">
              <a:solidFill>
                <a:srgbClr val="C00000"/>
              </a:solidFill>
              <a:latin typeface="+mj-lt"/>
            </a:endParaRPr>
          </a:p>
          <a:p>
            <a:pPr lvl="1"/>
            <a:r>
              <a:rPr lang="en-AU" sz="2400" u="sng" dirty="0">
                <a:latin typeface="+mj-lt"/>
              </a:rPr>
              <a:t>submitted for evaluation to experts </a:t>
            </a:r>
            <a:r>
              <a:rPr lang="en-AU" sz="2400" dirty="0">
                <a:latin typeface="+mj-lt"/>
              </a:rPr>
              <a:t> from a given discipline</a:t>
            </a:r>
          </a:p>
          <a:p>
            <a:pPr lvl="1"/>
            <a:r>
              <a:rPr lang="en-AU" sz="2400" dirty="0">
                <a:latin typeface="+mj-lt"/>
              </a:rPr>
              <a:t>should include details concerning the planned research tasks, that is the description of the scientific goal of the project, influence on science and the planned research methodology</a:t>
            </a:r>
          </a:p>
          <a:p>
            <a:pPr marL="457200" lvl="1" indent="0">
              <a:buNone/>
            </a:pPr>
            <a:endParaRPr lang="en-AU" sz="2400" dirty="0">
              <a:latin typeface="+mj-lt"/>
            </a:endParaRPr>
          </a:p>
          <a:p>
            <a:pPr lvl="1"/>
            <a:r>
              <a:rPr lang="en-AU" sz="2000" u="sng" spc="-5" dirty="0">
                <a:latin typeface="+mj-lt"/>
                <a:cs typeface="Arial"/>
              </a:rPr>
              <a:t>Bibliography!</a:t>
            </a:r>
            <a:r>
              <a:rPr lang="en-AU" sz="2000" spc="-5" dirty="0">
                <a:latin typeface="+mj-lt"/>
                <a:cs typeface="Arial"/>
              </a:rPr>
              <a:t> – it is recommended to include the list of literature (local and international)</a:t>
            </a:r>
            <a:endParaRPr lang="en-AU" sz="2000" dirty="0">
              <a:latin typeface="+mj-lt"/>
            </a:endParaRPr>
          </a:p>
        </p:txBody>
      </p:sp>
      <p:pic>
        <p:nvPicPr>
          <p:cNvPr id="4" name="Obraz 3">
            <a:extLst>
              <a:ext uri="{FF2B5EF4-FFF2-40B4-BE49-F238E27FC236}">
                <a16:creationId xmlns:a16="http://schemas.microsoft.com/office/drawing/2014/main" id="{A1F75A40-6E33-4784-A3CC-53A1DEA97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
        <p:nvSpPr>
          <p:cNvPr id="6" name="Tytuł 5">
            <a:extLst>
              <a:ext uri="{FF2B5EF4-FFF2-40B4-BE49-F238E27FC236}">
                <a16:creationId xmlns:a16="http://schemas.microsoft.com/office/drawing/2014/main" id="{5E8A998C-4AD7-4FD2-BEAA-D7C4E918C494}"/>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42768299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3" y="1429555"/>
            <a:ext cx="10124017" cy="4611807"/>
          </a:xfrm>
        </p:spPr>
        <p:txBody>
          <a:bodyPr>
            <a:normAutofit fontScale="92500"/>
          </a:bodyPr>
          <a:lstStyle/>
          <a:p>
            <a:r>
              <a:rPr lang="en-AU" sz="2600" b="1" dirty="0"/>
              <a:t>Abstract for the general public</a:t>
            </a:r>
            <a:r>
              <a:rPr lang="en-AU" sz="2600" dirty="0"/>
              <a:t> </a:t>
            </a:r>
            <a:r>
              <a:rPr lang="en-AU" sz="2600" b="1" dirty="0"/>
              <a:t>(PL </a:t>
            </a:r>
            <a:r>
              <a:rPr lang="pl-PL" sz="2600" b="1" dirty="0"/>
              <a:t>&amp;</a:t>
            </a:r>
            <a:r>
              <a:rPr lang="en-AU" sz="2600" b="1" dirty="0"/>
              <a:t> EN) </a:t>
            </a:r>
            <a:r>
              <a:rPr lang="en-AU" sz="2600" dirty="0"/>
              <a:t>– understandable for everyone, not so much merit-based as the Abstract – comprehensible for a layperson. Should the project qualify for funding, the abstract for the general public will be published on the National Science Centre’s website.	</a:t>
            </a:r>
          </a:p>
          <a:p>
            <a:r>
              <a:rPr lang="en-AU" sz="2600" b="1" dirty="0"/>
              <a:t>Publication Record </a:t>
            </a:r>
            <a:r>
              <a:rPr lang="en-AU" sz="2600" dirty="0"/>
              <a:t>– publications with an international reach are preferred</a:t>
            </a:r>
            <a:br>
              <a:rPr lang="en-AU" sz="2600" dirty="0"/>
            </a:br>
            <a:r>
              <a:rPr lang="en-AU" sz="2600" dirty="0"/>
              <a:t>Up to 10 most important papers published or accepted for publication over the period of 10 years prior to the proposal submission year. The period of 10 years shall be extended by any career breaks specified in the form. </a:t>
            </a:r>
            <a:r>
              <a:rPr lang="en-AU" dirty="0"/>
              <a:t>	</a:t>
            </a:r>
          </a:p>
          <a:p>
            <a:pPr marL="0" indent="0">
              <a:buNone/>
            </a:pPr>
            <a:endParaRPr lang="en-AU" dirty="0"/>
          </a:p>
          <a:p>
            <a:pPr marL="0" indent="0">
              <a:buNone/>
            </a:pPr>
            <a:r>
              <a:rPr lang="en-AU" sz="2200" dirty="0"/>
              <a:t>Please Note: it is recommended that the PI has his/her own ORCID ID.</a:t>
            </a:r>
          </a:p>
          <a:p>
            <a:pPr marL="0" indent="0">
              <a:buNone/>
            </a:pPr>
            <a:r>
              <a:rPr lang="en-AU" sz="1900" dirty="0">
                <a:solidFill>
                  <a:srgbClr val="C00000"/>
                </a:solidFill>
              </a:rPr>
              <a:t>Should I mention the papers connected with the project’s subject matter or the most important ones?</a:t>
            </a:r>
            <a:br>
              <a:rPr lang="en-AU" sz="1900" dirty="0">
                <a:solidFill>
                  <a:srgbClr val="C00000"/>
                </a:solidFill>
              </a:rPr>
            </a:br>
            <a:r>
              <a:rPr lang="en-AU" sz="1900" dirty="0">
                <a:solidFill>
                  <a:srgbClr val="C00000"/>
                </a:solidFill>
              </a:rPr>
              <a:t>– it is hard to say, surely the papers with an international reach are preferred</a:t>
            </a:r>
          </a:p>
        </p:txBody>
      </p:sp>
      <p:pic>
        <p:nvPicPr>
          <p:cNvPr id="4" name="Obraz 3">
            <a:extLst>
              <a:ext uri="{FF2B5EF4-FFF2-40B4-BE49-F238E27FC236}">
                <a16:creationId xmlns:a16="http://schemas.microsoft.com/office/drawing/2014/main" id="{EB5CA942-D7EC-4D38-BD89-7F63BC4CE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
        <p:nvSpPr>
          <p:cNvPr id="6" name="Tytuł 5">
            <a:extLst>
              <a:ext uri="{FF2B5EF4-FFF2-40B4-BE49-F238E27FC236}">
                <a16:creationId xmlns:a16="http://schemas.microsoft.com/office/drawing/2014/main" id="{D7EFC51F-E7A2-451E-995B-CEA0A5588CE1}"/>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26777671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3" y="1596981"/>
            <a:ext cx="9949237" cy="4906850"/>
          </a:xfrm>
        </p:spPr>
        <p:txBody>
          <a:bodyPr>
            <a:normAutofit/>
          </a:bodyPr>
          <a:lstStyle/>
          <a:p>
            <a:r>
              <a:rPr lang="en-AU" sz="2400" b="1" dirty="0">
                <a:solidFill>
                  <a:schemeClr val="tx1"/>
                </a:solidFill>
              </a:rPr>
              <a:t>Research tasks </a:t>
            </a:r>
            <a:r>
              <a:rPr lang="pl-PL" sz="2400" b="1" dirty="0"/>
              <a:t>-</a:t>
            </a:r>
            <a:r>
              <a:rPr lang="en-AU" sz="2400" b="1" dirty="0">
                <a:solidFill>
                  <a:schemeClr val="tx1"/>
                </a:solidFill>
              </a:rPr>
              <a:t> the list of tasks planned for implementation. </a:t>
            </a:r>
            <a:br>
              <a:rPr lang="en-AU" sz="2400" b="1" dirty="0">
                <a:solidFill>
                  <a:schemeClr val="tx1"/>
                </a:solidFill>
              </a:rPr>
            </a:br>
            <a:r>
              <a:rPr lang="en-AU" sz="2400" dirty="0">
                <a:solidFill>
                  <a:schemeClr val="tx1"/>
                </a:solidFill>
              </a:rPr>
              <a:t>It is a merit-based plan, it should be treated as merit-based table of contents.</a:t>
            </a:r>
          </a:p>
          <a:p>
            <a:r>
              <a:rPr lang="en-AU" sz="2400" dirty="0">
                <a:solidFill>
                  <a:schemeClr val="tx1"/>
                </a:solidFill>
              </a:rPr>
              <a:t>It is prepared in two language versions: Polish and English</a:t>
            </a:r>
            <a:endParaRPr lang="en-AU" sz="2400" b="1" dirty="0"/>
          </a:p>
          <a:p>
            <a:pPr marL="12700">
              <a:lnSpc>
                <a:spcPct val="100000"/>
              </a:lnSpc>
            </a:pPr>
            <a:r>
              <a:rPr lang="en-AU" sz="2400" spc="-35" dirty="0">
                <a:cs typeface="Arial"/>
              </a:rPr>
              <a:t>What is not considered a research task</a:t>
            </a:r>
            <a:r>
              <a:rPr lang="en-AU" sz="2400" spc="-30" dirty="0">
                <a:solidFill>
                  <a:schemeClr val="tx1"/>
                </a:solidFill>
                <a:cs typeface="Arial"/>
              </a:rPr>
              <a:t>:</a:t>
            </a:r>
            <a:endParaRPr lang="en-AU" sz="2400" dirty="0">
              <a:solidFill>
                <a:schemeClr val="tx1"/>
              </a:solidFill>
              <a:cs typeface="Arial"/>
            </a:endParaRPr>
          </a:p>
          <a:p>
            <a:pPr marL="755015" marR="5080" indent="-284480">
              <a:lnSpc>
                <a:spcPts val="1839"/>
              </a:lnSpc>
              <a:spcBef>
                <a:spcPts val="450"/>
              </a:spcBef>
              <a:buClr>
                <a:srgbClr val="DB123B"/>
              </a:buClr>
              <a:buFont typeface="Arial Unicode MS"/>
              <a:buChar char="▪"/>
              <a:tabLst>
                <a:tab pos="755015" algn="l"/>
                <a:tab pos="755650" algn="l"/>
              </a:tabLst>
            </a:pPr>
            <a:r>
              <a:rPr lang="en-AU" sz="2000" spc="5" dirty="0">
                <a:cs typeface="Arial"/>
              </a:rPr>
              <a:t>Project management</a:t>
            </a:r>
            <a:r>
              <a:rPr lang="en-AU" sz="2000" spc="5" dirty="0">
                <a:solidFill>
                  <a:schemeClr val="tx1"/>
                </a:solidFill>
                <a:cs typeface="Arial"/>
              </a:rPr>
              <a:t> </a:t>
            </a:r>
            <a:r>
              <a:rPr lang="en-AU" sz="2000" spc="10" dirty="0">
                <a:solidFill>
                  <a:schemeClr val="tx1"/>
                </a:solidFill>
                <a:cs typeface="Arial"/>
              </a:rPr>
              <a:t>– it</a:t>
            </a:r>
            <a:r>
              <a:rPr lang="en-AU" sz="2000" spc="10" dirty="0">
                <a:cs typeface="Arial"/>
              </a:rPr>
              <a:t> takes place in every project, naturally</a:t>
            </a:r>
            <a:r>
              <a:rPr lang="en-AU" sz="2000" spc="5" dirty="0">
                <a:solidFill>
                  <a:schemeClr val="tx1"/>
                </a:solidFill>
                <a:cs typeface="Arial"/>
              </a:rPr>
              <a:t>!</a:t>
            </a:r>
          </a:p>
          <a:p>
            <a:pPr marL="755015" marR="5080" indent="-284480">
              <a:lnSpc>
                <a:spcPts val="1839"/>
              </a:lnSpc>
              <a:spcBef>
                <a:spcPts val="450"/>
              </a:spcBef>
              <a:buClr>
                <a:srgbClr val="DB123B"/>
              </a:buClr>
              <a:buFont typeface="Arial Unicode MS"/>
              <a:buChar char="▪"/>
              <a:tabLst>
                <a:tab pos="755015" algn="l"/>
                <a:tab pos="755650" algn="l"/>
              </a:tabLst>
            </a:pPr>
            <a:r>
              <a:rPr lang="en-AU" sz="2000" dirty="0"/>
              <a:t>the purchase of research equipment, management of the equipment</a:t>
            </a:r>
            <a:endParaRPr lang="en-AU" dirty="0"/>
          </a:p>
          <a:p>
            <a:pPr marL="755015" indent="-284480">
              <a:lnSpc>
                <a:spcPts val="2260"/>
              </a:lnSpc>
              <a:spcBef>
                <a:spcPts val="40"/>
              </a:spcBef>
              <a:buClr>
                <a:srgbClr val="DB123B"/>
              </a:buClr>
              <a:buFont typeface="Arial Unicode MS"/>
              <a:buChar char="▪"/>
              <a:tabLst>
                <a:tab pos="755015" algn="l"/>
                <a:tab pos="755650" algn="l"/>
              </a:tabLst>
            </a:pPr>
            <a:r>
              <a:rPr lang="en-AU" sz="2000" spc="15" dirty="0">
                <a:solidFill>
                  <a:schemeClr val="tx1"/>
                </a:solidFill>
                <a:cs typeface="Arial"/>
              </a:rPr>
              <a:t>Participation in conferences</a:t>
            </a:r>
          </a:p>
          <a:p>
            <a:pPr marL="755015" indent="-284480">
              <a:lnSpc>
                <a:spcPts val="2260"/>
              </a:lnSpc>
              <a:spcBef>
                <a:spcPts val="40"/>
              </a:spcBef>
              <a:buClr>
                <a:srgbClr val="DB123B"/>
              </a:buClr>
              <a:buFont typeface="Arial Unicode MS"/>
              <a:buChar char="▪"/>
              <a:tabLst>
                <a:tab pos="755015" algn="l"/>
                <a:tab pos="755650" algn="l"/>
              </a:tabLst>
            </a:pPr>
            <a:r>
              <a:rPr lang="en-AU" sz="2000" spc="10" dirty="0">
                <a:solidFill>
                  <a:schemeClr val="tx1"/>
                </a:solidFill>
                <a:cs typeface="Arial"/>
              </a:rPr>
              <a:t>Preparation of publications, final report</a:t>
            </a:r>
            <a:endParaRPr lang="en-AU" sz="2000" dirty="0">
              <a:solidFill>
                <a:schemeClr val="tx1"/>
              </a:solidFill>
              <a:cs typeface="Arial"/>
            </a:endParaRPr>
          </a:p>
          <a:p>
            <a:pPr marL="755015" indent="-284480">
              <a:lnSpc>
                <a:spcPts val="2260"/>
              </a:lnSpc>
              <a:spcBef>
                <a:spcPts val="45"/>
              </a:spcBef>
              <a:buClr>
                <a:srgbClr val="DB123B"/>
              </a:buClr>
              <a:buFont typeface="Arial Unicode MS"/>
              <a:buChar char="▪"/>
              <a:tabLst>
                <a:tab pos="755015" algn="l"/>
                <a:tab pos="755650" algn="l"/>
              </a:tabLst>
            </a:pPr>
            <a:r>
              <a:rPr lang="en-AU" sz="2000" dirty="0">
                <a:solidFill>
                  <a:schemeClr val="tx1"/>
                </a:solidFill>
                <a:cs typeface="Arial"/>
              </a:rPr>
              <a:t>Translations</a:t>
            </a:r>
            <a:endParaRPr lang="en-AU" sz="3200" dirty="0">
              <a:solidFill>
                <a:schemeClr val="tx1"/>
              </a:solidFill>
            </a:endParaRPr>
          </a:p>
        </p:txBody>
      </p:sp>
      <p:pic>
        <p:nvPicPr>
          <p:cNvPr id="4" name="Obraz 3">
            <a:extLst>
              <a:ext uri="{FF2B5EF4-FFF2-40B4-BE49-F238E27FC236}">
                <a16:creationId xmlns:a16="http://schemas.microsoft.com/office/drawing/2014/main" id="{13D72CF0-6C2D-496B-8C76-84EA66650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
        <p:nvSpPr>
          <p:cNvPr id="6" name="Tytuł 5">
            <a:extLst>
              <a:ext uri="{FF2B5EF4-FFF2-40B4-BE49-F238E27FC236}">
                <a16:creationId xmlns:a16="http://schemas.microsoft.com/office/drawing/2014/main" id="{35D2800A-4019-48F6-8AA3-42FD8161C4E4}"/>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11280209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74B9C0C-FCDD-40A6-9573-835221F760E5}"/>
              </a:ext>
            </a:extLst>
          </p:cNvPr>
          <p:cNvSpPr>
            <a:spLocks noChangeArrowheads="1"/>
          </p:cNvSpPr>
          <p:nvPr/>
        </p:nvSpPr>
        <p:spPr bwMode="auto">
          <a:xfrm>
            <a:off x="665017" y="159327"/>
            <a:ext cx="258425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313" name="Obraz 1">
            <a:extLst>
              <a:ext uri="{FF2B5EF4-FFF2-40B4-BE49-F238E27FC236}">
                <a16:creationId xmlns:a16="http://schemas.microsoft.com/office/drawing/2014/main" id="{4A589404-92A3-4DBB-B8F3-FFA0F273C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87" t="9892" r="17520" b="18178"/>
          <a:stretch>
            <a:fillRect/>
          </a:stretch>
        </p:blipFill>
        <p:spPr bwMode="auto">
          <a:xfrm>
            <a:off x="665018" y="159327"/>
            <a:ext cx="10861964" cy="658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5003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334" y="1595373"/>
            <a:ext cx="10863637" cy="3198311"/>
          </a:xfrm>
          <a:prstGeom prst="rect">
            <a:avLst/>
          </a:prstGeom>
        </p:spPr>
        <p:txBody>
          <a:bodyPr vert="horz" wrap="square" lIns="0" tIns="0" rIns="0" bIns="0" rtlCol="0">
            <a:spAutoFit/>
          </a:bodyPr>
          <a:lstStyle/>
          <a:p>
            <a:pPr marL="469900" marR="369570" indent="-457200">
              <a:buClr>
                <a:schemeClr val="accent1"/>
              </a:buClr>
              <a:buFont typeface="Wingdings" panose="05000000000000000000" pitchFamily="2" charset="2"/>
              <a:buChar char="Ø"/>
              <a:tabLst>
                <a:tab pos="358140" algn="l"/>
                <a:tab pos="358775" algn="l"/>
              </a:tabLst>
            </a:pPr>
            <a:r>
              <a:rPr lang="en-AU" sz="2400" spc="-35" dirty="0">
                <a:cs typeface="Arial"/>
              </a:rPr>
              <a:t>Research hypothesis is very important – every successful proposal has a hypothesis</a:t>
            </a:r>
            <a:r>
              <a:rPr lang="en-AU" sz="2400" spc="-30" dirty="0">
                <a:cs typeface="Arial"/>
              </a:rPr>
              <a:t>!</a:t>
            </a:r>
            <a:endParaRPr lang="en-AU" sz="2400" dirty="0">
              <a:cs typeface="Arial"/>
            </a:endParaRPr>
          </a:p>
          <a:p>
            <a:pPr marL="469900" marR="5080" indent="-457200">
              <a:spcBef>
                <a:spcPts val="645"/>
              </a:spcBef>
              <a:buClr>
                <a:schemeClr val="accent1"/>
              </a:buClr>
              <a:buFont typeface="Wingdings" panose="05000000000000000000" pitchFamily="2" charset="2"/>
              <a:buChar char="Ø"/>
              <a:tabLst>
                <a:tab pos="358140" algn="l"/>
                <a:tab pos="358775" algn="l"/>
              </a:tabLst>
            </a:pPr>
            <a:r>
              <a:rPr lang="en-AU" sz="2400" spc="-30" dirty="0">
                <a:cs typeface="Arial"/>
              </a:rPr>
              <a:t>It is not necessary to include a detailed research schedule, but a general schedule helps to evaluate the project</a:t>
            </a:r>
            <a:r>
              <a:rPr lang="en-AU" sz="2400" spc="-15" dirty="0">
                <a:cs typeface="Arial"/>
              </a:rPr>
              <a:t>. It has to be merit-based!</a:t>
            </a:r>
            <a:endParaRPr lang="en-AU" sz="2400" dirty="0">
              <a:cs typeface="Arial"/>
            </a:endParaRPr>
          </a:p>
          <a:p>
            <a:pPr marL="469900" indent="-457200">
              <a:spcBef>
                <a:spcPts val="720"/>
              </a:spcBef>
              <a:buClr>
                <a:schemeClr val="accent1"/>
              </a:buClr>
              <a:buFont typeface="Wingdings" panose="05000000000000000000" pitchFamily="2" charset="2"/>
              <a:buChar char="Ø"/>
              <a:tabLst>
                <a:tab pos="358140" algn="l"/>
                <a:tab pos="358775" algn="l"/>
              </a:tabLst>
            </a:pPr>
            <a:r>
              <a:rPr lang="en-AU" sz="2400" spc="15" dirty="0">
                <a:cs typeface="Arial"/>
              </a:rPr>
              <a:t>It is good to show the results of </a:t>
            </a:r>
            <a:r>
              <a:rPr lang="en-AU" sz="2400" b="1" spc="15" dirty="0">
                <a:cs typeface="Arial"/>
              </a:rPr>
              <a:t>preliminary research</a:t>
            </a:r>
            <a:r>
              <a:rPr lang="en-AU" sz="2400" b="1" spc="-10" dirty="0">
                <a:cs typeface="Arial"/>
              </a:rPr>
              <a:t> </a:t>
            </a:r>
            <a:r>
              <a:rPr lang="en-AU" sz="2400" spc="-10" dirty="0">
                <a:cs typeface="Arial"/>
              </a:rPr>
              <a:t>(if you have them)</a:t>
            </a:r>
            <a:endParaRPr lang="en-AU" sz="2400" dirty="0">
              <a:cs typeface="Arial"/>
            </a:endParaRPr>
          </a:p>
          <a:p>
            <a:pPr marL="469900" marR="596900" indent="-457200">
              <a:spcBef>
                <a:spcPts val="645"/>
              </a:spcBef>
              <a:buClr>
                <a:schemeClr val="accent1"/>
              </a:buClr>
              <a:buFont typeface="Wingdings" panose="05000000000000000000" pitchFamily="2" charset="2"/>
              <a:buChar char="Ø"/>
              <a:tabLst>
                <a:tab pos="358140" algn="l"/>
                <a:tab pos="358775" algn="l"/>
              </a:tabLst>
            </a:pPr>
            <a:r>
              <a:rPr lang="en-AU" sz="2400" spc="-50" dirty="0">
                <a:cs typeface="Arial"/>
              </a:rPr>
              <a:t>Risk analysis is an important part of every project and is also evaluated</a:t>
            </a:r>
            <a:r>
              <a:rPr lang="en-AU" sz="2400" spc="-40" dirty="0">
                <a:cs typeface="Arial"/>
              </a:rPr>
              <a:t> (you have to plan a strategy (reaction) in response to a risk, preferably give alternatives enabling the implementation of research tasks if any task involves some kind of a risk)</a:t>
            </a:r>
            <a:endParaRPr lang="en-AU" sz="2400" dirty="0">
              <a:cs typeface="Arial"/>
            </a:endParaRPr>
          </a:p>
        </p:txBody>
      </p:sp>
      <p:sp>
        <p:nvSpPr>
          <p:cNvPr id="6" name="Tytuł 5">
            <a:extLst>
              <a:ext uri="{FF2B5EF4-FFF2-40B4-BE49-F238E27FC236}">
                <a16:creationId xmlns:a16="http://schemas.microsoft.com/office/drawing/2014/main" id="{0E851D3E-C552-4349-999E-60B959334F62}"/>
              </a:ext>
            </a:extLst>
          </p:cNvPr>
          <p:cNvSpPr>
            <a:spLocks noGrp="1"/>
          </p:cNvSpPr>
          <p:nvPr>
            <p:ph type="title"/>
          </p:nvPr>
        </p:nvSpPr>
        <p:spPr>
          <a:xfrm>
            <a:off x="677334" y="365129"/>
            <a:ext cx="10676466" cy="1108564"/>
          </a:xfrm>
        </p:spPr>
        <p:txBody>
          <a:bodyPr>
            <a:normAutofit/>
          </a:bodyPr>
          <a:lstStyle/>
          <a:p>
            <a:r>
              <a:rPr lang="en-AU" sz="3200" b="1" spc="-40" dirty="0">
                <a:effectLst>
                  <a:outerShdw blurRad="38100" dist="38100" dir="2700000" algn="tl">
                    <a:srgbClr val="000000">
                      <a:alpha val="43137"/>
                    </a:srgbClr>
                  </a:outerShdw>
                </a:effectLst>
              </a:rPr>
              <a:t>Other important information</a:t>
            </a:r>
            <a:endParaRPr lang="en-AU" sz="3200" b="1" dirty="0">
              <a:effectLst>
                <a:outerShdw blurRad="38100" dist="38100" dir="2700000" algn="tl">
                  <a:srgbClr val="000000">
                    <a:alpha val="43137"/>
                  </a:srgbClr>
                </a:outerShdw>
              </a:effectLst>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defPPr>
              <a:defRPr lang="pl-PL"/>
            </a:defPPr>
            <a:lvl1pPr marL="0" algn="l" defTabSz="914400" rtl="0" eaLnBrk="1" latinLnBrk="0" hangingPunct="1">
              <a:defRPr sz="11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spcBef>
                <a:spcPts val="10"/>
              </a:spcBef>
            </a:pPr>
            <a:fld id="{81D60167-4931-47E6-BA6A-407CBD079E47}" type="slidenum">
              <a:rPr lang="pl-PL" spc="10" smtClean="0"/>
              <a:pPr marL="45720">
                <a:spcBef>
                  <a:spcPts val="10"/>
                </a:spcBef>
              </a:pPr>
              <a:t>27</a:t>
            </a:fld>
            <a:endParaRPr spc="10" dirty="0"/>
          </a:p>
        </p:txBody>
      </p:sp>
      <p:pic>
        <p:nvPicPr>
          <p:cNvPr id="7" name="Obraz 6">
            <a:extLst>
              <a:ext uri="{FF2B5EF4-FFF2-40B4-BE49-F238E27FC236}">
                <a16:creationId xmlns:a16="http://schemas.microsoft.com/office/drawing/2014/main" id="{DDD46476-C762-437D-B8A8-82F4C768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334" y="1613059"/>
            <a:ext cx="10455264" cy="3171894"/>
          </a:xfrm>
          <a:prstGeom prst="rect">
            <a:avLst/>
          </a:prstGeom>
        </p:spPr>
        <p:txBody>
          <a:bodyPr vert="horz" wrap="square" lIns="0" tIns="0" rIns="0" bIns="0" rtlCol="0">
            <a:spAutoFit/>
          </a:bodyPr>
          <a:lstStyle/>
          <a:p>
            <a:pPr marL="469900" marR="5080" indent="-457200">
              <a:lnSpc>
                <a:spcPct val="88200"/>
              </a:lnSpc>
              <a:spcAft>
                <a:spcPts val="1200"/>
              </a:spcAft>
              <a:buClr>
                <a:schemeClr val="accent1"/>
              </a:buClr>
              <a:buFont typeface="Wingdings" panose="05000000000000000000" pitchFamily="2" charset="2"/>
              <a:buChar char="Ø"/>
              <a:tabLst>
                <a:tab pos="358140" algn="l"/>
                <a:tab pos="358775" algn="l"/>
              </a:tabLst>
            </a:pPr>
            <a:r>
              <a:rPr lang="en-GB" sz="2800" spc="-40" dirty="0">
                <a:cs typeface="Arial"/>
              </a:rPr>
              <a:t>What if the Archive is closed</a:t>
            </a:r>
            <a:r>
              <a:rPr lang="en-GB" sz="2800" spc="-35" dirty="0">
                <a:cs typeface="Arial"/>
              </a:rPr>
              <a:t>?</a:t>
            </a:r>
          </a:p>
          <a:p>
            <a:pPr marL="927100" marR="5080" lvl="1" indent="-457200">
              <a:lnSpc>
                <a:spcPct val="88200"/>
              </a:lnSpc>
              <a:spcAft>
                <a:spcPts val="1200"/>
              </a:spcAft>
              <a:buClr>
                <a:schemeClr val="accent1"/>
              </a:buClr>
              <a:buFont typeface="Wingdings" panose="05000000000000000000" pitchFamily="2" charset="2"/>
              <a:buChar char="Ø"/>
              <a:tabLst>
                <a:tab pos="358140" algn="l"/>
                <a:tab pos="358775" algn="l"/>
              </a:tabLst>
            </a:pPr>
            <a:r>
              <a:rPr lang="en-GB" sz="2400" spc="-50" dirty="0">
                <a:cs typeface="Arial"/>
              </a:rPr>
              <a:t>The area is suddenly included in a war zone</a:t>
            </a:r>
            <a:r>
              <a:rPr lang="en-GB" sz="2400" spc="-65" dirty="0">
                <a:cs typeface="Arial"/>
              </a:rPr>
              <a:t>?</a:t>
            </a:r>
          </a:p>
          <a:p>
            <a:pPr marL="927100" marR="5080" lvl="1" indent="-457200">
              <a:lnSpc>
                <a:spcPct val="88200"/>
              </a:lnSpc>
              <a:spcAft>
                <a:spcPts val="1200"/>
              </a:spcAft>
              <a:buClr>
                <a:schemeClr val="accent1"/>
              </a:buClr>
              <a:buFont typeface="Wingdings" panose="05000000000000000000" pitchFamily="2" charset="2"/>
              <a:buChar char="Ø"/>
              <a:tabLst>
                <a:tab pos="358140" algn="l"/>
                <a:tab pos="358775" algn="l"/>
              </a:tabLst>
            </a:pPr>
            <a:r>
              <a:rPr lang="en-GB" sz="2400" spc="-60" dirty="0">
                <a:cs typeface="Arial"/>
              </a:rPr>
              <a:t>Archaeological station is flooded</a:t>
            </a:r>
            <a:r>
              <a:rPr lang="en-GB" sz="2400" spc="-50" dirty="0">
                <a:cs typeface="Arial"/>
              </a:rPr>
              <a:t>?</a:t>
            </a:r>
          </a:p>
          <a:p>
            <a:pPr marL="927100" marR="5080" lvl="1" indent="-457200">
              <a:lnSpc>
                <a:spcPct val="88200"/>
              </a:lnSpc>
              <a:spcAft>
                <a:spcPts val="1200"/>
              </a:spcAft>
              <a:buClr>
                <a:schemeClr val="accent1"/>
              </a:buClr>
              <a:buFont typeface="Wingdings" panose="05000000000000000000" pitchFamily="2" charset="2"/>
              <a:buChar char="Ø"/>
              <a:tabLst>
                <a:tab pos="358140" algn="l"/>
                <a:tab pos="358775" algn="l"/>
              </a:tabLst>
            </a:pPr>
            <a:r>
              <a:rPr lang="en-GB" sz="2400" spc="-45" dirty="0">
                <a:cs typeface="Arial"/>
              </a:rPr>
              <a:t>The legal regulations change</a:t>
            </a:r>
            <a:r>
              <a:rPr lang="en-GB" sz="2400" spc="-50" dirty="0">
                <a:cs typeface="Arial"/>
              </a:rPr>
              <a:t>?</a:t>
            </a:r>
          </a:p>
          <a:p>
            <a:pPr marL="927100" marR="5080" lvl="1" indent="-457200">
              <a:lnSpc>
                <a:spcPct val="88200"/>
              </a:lnSpc>
              <a:spcAft>
                <a:spcPts val="1200"/>
              </a:spcAft>
              <a:buClr>
                <a:schemeClr val="accent1"/>
              </a:buClr>
              <a:buFont typeface="Wingdings" panose="05000000000000000000" pitchFamily="2" charset="2"/>
              <a:buChar char="Ø"/>
              <a:tabLst>
                <a:tab pos="358140" algn="l"/>
                <a:tab pos="358775" algn="l"/>
              </a:tabLst>
            </a:pPr>
            <a:r>
              <a:rPr lang="en-GB" sz="2400" spc="-25" dirty="0">
                <a:cs typeface="Arial"/>
              </a:rPr>
              <a:t>I will not be invited to be a member of the research team e.g. </a:t>
            </a:r>
            <a:r>
              <a:rPr lang="en-GB" sz="2400" spc="-40" dirty="0">
                <a:cs typeface="Arial"/>
              </a:rPr>
              <a:t>refugee  </a:t>
            </a:r>
            <a:r>
              <a:rPr lang="en-GB" sz="2400" spc="-25" dirty="0">
                <a:cs typeface="Arial"/>
              </a:rPr>
              <a:t>camps?</a:t>
            </a:r>
            <a:endParaRPr lang="en-GB" sz="2400" dirty="0">
              <a:cs typeface="Arial"/>
            </a:endParaRPr>
          </a:p>
          <a:p>
            <a:pPr marL="469900" marR="280035" indent="-457200">
              <a:lnSpc>
                <a:spcPts val="2810"/>
              </a:lnSpc>
              <a:spcAft>
                <a:spcPts val="1200"/>
              </a:spcAft>
              <a:buClr>
                <a:schemeClr val="accent1"/>
              </a:buClr>
              <a:buFont typeface="Wingdings" panose="05000000000000000000" pitchFamily="2" charset="2"/>
              <a:buChar char="Ø"/>
              <a:tabLst>
                <a:tab pos="358140" algn="l"/>
                <a:tab pos="358775" algn="l"/>
              </a:tabLst>
            </a:pPr>
            <a:r>
              <a:rPr lang="en-GB" sz="2800" spc="-40" dirty="0">
                <a:cs typeface="Arial"/>
              </a:rPr>
              <a:t>What if I will not find the planned </a:t>
            </a:r>
            <a:r>
              <a:rPr lang="en-GB" sz="2800" spc="-40" dirty="0" err="1">
                <a:cs typeface="Arial"/>
              </a:rPr>
              <a:t>num</a:t>
            </a:r>
            <a:r>
              <a:rPr lang="pl-PL" sz="2800" spc="-40" dirty="0">
                <a:cs typeface="Arial"/>
              </a:rPr>
              <a:t>b</a:t>
            </a:r>
            <a:r>
              <a:rPr lang="en-GB" sz="2800" spc="-40" dirty="0" err="1">
                <a:cs typeface="Arial"/>
              </a:rPr>
              <a:t>er</a:t>
            </a:r>
            <a:r>
              <a:rPr lang="en-GB" sz="2800" spc="-40" dirty="0">
                <a:cs typeface="Arial"/>
              </a:rPr>
              <a:t> of respondents for my research</a:t>
            </a:r>
            <a:r>
              <a:rPr lang="en-GB" sz="2800" spc="-65" dirty="0">
                <a:cs typeface="Arial"/>
              </a:rPr>
              <a:t>?</a:t>
            </a:r>
            <a:endParaRPr lang="en-GB" sz="2800" dirty="0">
              <a:cs typeface="Arial"/>
            </a:endParaRPr>
          </a:p>
        </p:txBody>
      </p:sp>
      <p:sp>
        <p:nvSpPr>
          <p:cNvPr id="6" name="Tytuł 5">
            <a:extLst>
              <a:ext uri="{FF2B5EF4-FFF2-40B4-BE49-F238E27FC236}">
                <a16:creationId xmlns:a16="http://schemas.microsoft.com/office/drawing/2014/main" id="{A3C1FC4C-1177-44C3-AE42-AC9223414E6D}"/>
              </a:ext>
            </a:extLst>
          </p:cNvPr>
          <p:cNvSpPr>
            <a:spLocks noGrp="1"/>
          </p:cNvSpPr>
          <p:nvPr>
            <p:ph type="title"/>
          </p:nvPr>
        </p:nvSpPr>
        <p:spPr>
          <a:xfrm>
            <a:off x="677334" y="365129"/>
            <a:ext cx="10676466" cy="1073054"/>
          </a:xfrm>
        </p:spPr>
        <p:txBody>
          <a:bodyPr>
            <a:normAutofit/>
          </a:bodyPr>
          <a:lstStyle/>
          <a:p>
            <a:r>
              <a:rPr lang="pl-PL" sz="3600" b="1" dirty="0" err="1">
                <a:effectLst>
                  <a:outerShdw blurRad="38100" dist="38100" dir="2700000" algn="tl">
                    <a:srgbClr val="000000">
                      <a:alpha val="43137"/>
                    </a:srgbClr>
                  </a:outerShdw>
                </a:effectLst>
              </a:rPr>
              <a:t>Possible</a:t>
            </a:r>
            <a:r>
              <a:rPr lang="pl-PL" sz="3600" b="1" dirty="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risks</a:t>
            </a:r>
            <a:endParaRPr lang="pl-PL" sz="3600" b="1" dirty="0">
              <a:effectLst>
                <a:outerShdw blurRad="38100" dist="38100" dir="2700000" algn="tl">
                  <a:srgbClr val="000000">
                    <a:alpha val="43137"/>
                  </a:srgbClr>
                </a:outerShdw>
              </a:effectLst>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defPPr>
              <a:defRPr lang="pl-PL"/>
            </a:defPPr>
            <a:lvl1pPr marL="0" algn="l" defTabSz="914400" rtl="0" eaLnBrk="1" latinLnBrk="0" hangingPunct="1">
              <a:defRPr sz="11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spcBef>
                <a:spcPts val="10"/>
              </a:spcBef>
            </a:pPr>
            <a:fld id="{81D60167-4931-47E6-BA6A-407CBD079E47}" type="slidenum">
              <a:rPr lang="pl-PL" spc="10" smtClean="0"/>
              <a:pPr marL="45720">
                <a:spcBef>
                  <a:spcPts val="10"/>
                </a:spcBef>
              </a:pPr>
              <a:t>28</a:t>
            </a:fld>
            <a:endParaRPr spc="10" dirty="0"/>
          </a:p>
        </p:txBody>
      </p:sp>
      <p:pic>
        <p:nvPicPr>
          <p:cNvPr id="7" name="Obraz 6">
            <a:extLst>
              <a:ext uri="{FF2B5EF4-FFF2-40B4-BE49-F238E27FC236}">
                <a16:creationId xmlns:a16="http://schemas.microsoft.com/office/drawing/2014/main" id="{A983EAC9-7111-4C5E-95B9-22733A960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975C26-B751-4956-B303-269FC4D4696F}"/>
              </a:ext>
            </a:extLst>
          </p:cNvPr>
          <p:cNvSpPr>
            <a:spLocks noGrp="1"/>
          </p:cNvSpPr>
          <p:nvPr>
            <p:ph type="title"/>
          </p:nvPr>
        </p:nvSpPr>
        <p:spPr>
          <a:xfrm>
            <a:off x="677334" y="365127"/>
            <a:ext cx="10676466" cy="1081933"/>
          </a:xfrm>
        </p:spPr>
        <p:txBody>
          <a:bodyPr>
            <a:normAutofit/>
          </a:bodyPr>
          <a:lstStyle/>
          <a:p>
            <a:r>
              <a:rPr lang="pl-PL" sz="3600" dirty="0"/>
              <a:t>NCN </a:t>
            </a:r>
            <a:r>
              <a:rPr lang="pl-PL" sz="3600" dirty="0" err="1"/>
              <a:t>recommendations</a:t>
            </a:r>
            <a:endParaRPr lang="pl-PL" sz="3600" dirty="0"/>
          </a:p>
        </p:txBody>
      </p:sp>
      <p:sp>
        <p:nvSpPr>
          <p:cNvPr id="3" name="Symbol zastępczy zawartości 2">
            <a:extLst>
              <a:ext uri="{FF2B5EF4-FFF2-40B4-BE49-F238E27FC236}">
                <a16:creationId xmlns:a16="http://schemas.microsoft.com/office/drawing/2014/main" id="{6F1A3F0F-BD04-42E2-B8EC-34821DB0B26F}"/>
              </a:ext>
            </a:extLst>
          </p:cNvPr>
          <p:cNvSpPr>
            <a:spLocks noGrp="1"/>
          </p:cNvSpPr>
          <p:nvPr>
            <p:ph idx="1"/>
          </p:nvPr>
        </p:nvSpPr>
        <p:spPr>
          <a:xfrm>
            <a:off x="677334" y="1536701"/>
            <a:ext cx="11058946" cy="4504662"/>
          </a:xfrm>
        </p:spPr>
        <p:txBody>
          <a:bodyPr>
            <a:normAutofit/>
          </a:bodyPr>
          <a:lstStyle/>
          <a:p>
            <a:pPr marL="0" indent="0">
              <a:buNone/>
            </a:pPr>
            <a:r>
              <a:rPr lang="en-AU" sz="2400" dirty="0"/>
              <a:t>NCN pays a special attention to the quality of data included in the proposal. </a:t>
            </a:r>
          </a:p>
          <a:p>
            <a:pPr marL="0" indent="0">
              <a:buNone/>
            </a:pPr>
            <a:r>
              <a:rPr lang="en-AU" sz="2400" dirty="0"/>
              <a:t>It is recommended to:</a:t>
            </a:r>
          </a:p>
          <a:p>
            <a:r>
              <a:rPr lang="en-AU" sz="2400" dirty="0"/>
              <a:t>Carefully consider the composition of the research team so that it will represent all the required competences</a:t>
            </a:r>
          </a:p>
          <a:p>
            <a:r>
              <a:rPr lang="en-AU" sz="2400" dirty="0"/>
              <a:t>Well justify the costs of the project</a:t>
            </a:r>
          </a:p>
          <a:p>
            <a:r>
              <a:rPr lang="en-AU" sz="2400" dirty="0"/>
              <a:t>Do not omit any tabs and do not complete them in Polish if English is required</a:t>
            </a:r>
          </a:p>
          <a:p>
            <a:r>
              <a:rPr lang="en-AU" sz="2400" dirty="0"/>
              <a:t>Check the proposal before submitting it to NCN </a:t>
            </a:r>
            <a:r>
              <a:rPr lang="en-AU" sz="2200" i="1" dirty="0"/>
              <a:t>(it happens that a working version of an attachment is uploaded, the proposal includes comments such as ‚to be completed’ etc.</a:t>
            </a:r>
          </a:p>
        </p:txBody>
      </p:sp>
      <p:pic>
        <p:nvPicPr>
          <p:cNvPr id="6" name="Obraz 5">
            <a:extLst>
              <a:ext uri="{FF2B5EF4-FFF2-40B4-BE49-F238E27FC236}">
                <a16:creationId xmlns:a16="http://schemas.microsoft.com/office/drawing/2014/main" id="{6CFDFD81-EF1E-4FF0-8661-3509E0BC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412738545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0B0ECB-AAE0-4DE9-95D1-93FE8B044352}"/>
              </a:ext>
            </a:extLst>
          </p:cNvPr>
          <p:cNvSpPr>
            <a:spLocks noGrp="1"/>
          </p:cNvSpPr>
          <p:nvPr>
            <p:ph type="title"/>
          </p:nvPr>
        </p:nvSpPr>
        <p:spPr>
          <a:xfrm>
            <a:off x="838200" y="536584"/>
            <a:ext cx="10515600" cy="1237352"/>
          </a:xfrm>
        </p:spPr>
        <p:txBody>
          <a:bodyPr>
            <a:normAutofit fontScale="90000"/>
          </a:bodyPr>
          <a:lstStyle/>
          <a:p>
            <a:r>
              <a:rPr lang="en-GB" sz="4000" b="1" dirty="0"/>
              <a:t>PRELUDIUM - </a:t>
            </a:r>
            <a:r>
              <a:rPr lang="en-GB" dirty="0"/>
              <a:t>research projects for researchers who are not PhD holders</a:t>
            </a:r>
            <a:br>
              <a:rPr lang="pl-PL" sz="4000" b="1" dirty="0"/>
            </a:br>
            <a:r>
              <a:rPr lang="pl-PL" sz="2800" i="1" dirty="0">
                <a:solidFill>
                  <a:schemeClr val="accent2"/>
                </a:solidFill>
              </a:rPr>
              <a:t>https://www.ncn.gov.pl/en/ogloszenia/konkursy/preludium21</a:t>
            </a:r>
            <a:endParaRPr lang="pl-PL" dirty="0"/>
          </a:p>
        </p:txBody>
      </p:sp>
      <p:sp>
        <p:nvSpPr>
          <p:cNvPr id="3" name="Symbol zastępczy zawartości 2">
            <a:extLst>
              <a:ext uri="{FF2B5EF4-FFF2-40B4-BE49-F238E27FC236}">
                <a16:creationId xmlns:a16="http://schemas.microsoft.com/office/drawing/2014/main" id="{B8E391F3-0637-47C1-9185-3783B99E3D4D}"/>
              </a:ext>
            </a:extLst>
          </p:cNvPr>
          <p:cNvSpPr>
            <a:spLocks noGrp="1"/>
          </p:cNvSpPr>
          <p:nvPr>
            <p:ph idx="1"/>
          </p:nvPr>
        </p:nvSpPr>
        <p:spPr>
          <a:xfrm>
            <a:off x="838200" y="2065283"/>
            <a:ext cx="10515600" cy="4111680"/>
          </a:xfrm>
        </p:spPr>
        <p:txBody>
          <a:bodyPr>
            <a:normAutofit/>
          </a:bodyPr>
          <a:lstStyle/>
          <a:p>
            <a:pPr>
              <a:spcBef>
                <a:spcPts val="2400"/>
              </a:spcBef>
            </a:pPr>
            <a:r>
              <a:rPr lang="en-GB" sz="2800" dirty="0">
                <a:solidFill>
                  <a:srgbClr val="FF0000"/>
                </a:solidFill>
              </a:rPr>
              <a:t>The deadline for the submission of proposals</a:t>
            </a:r>
            <a:r>
              <a:rPr lang="en-GB" dirty="0">
                <a:solidFill>
                  <a:srgbClr val="FF0000"/>
                </a:solidFill>
              </a:rPr>
              <a:t> in ZSUN/ OSF is 15 June 2022, 4 p.m.</a:t>
            </a:r>
            <a:r>
              <a:rPr lang="en-GB" sz="2800" dirty="0">
                <a:solidFill>
                  <a:srgbClr val="FF0000"/>
                </a:solidFill>
              </a:rPr>
              <a:t> </a:t>
            </a:r>
            <a:endParaRPr lang="en-GB" dirty="0">
              <a:solidFill>
                <a:srgbClr val="FF0000"/>
              </a:solidFill>
            </a:endParaRPr>
          </a:p>
          <a:p>
            <a:pPr>
              <a:spcBef>
                <a:spcPts val="2400"/>
              </a:spcBef>
            </a:pPr>
            <a:r>
              <a:rPr lang="en-GB" dirty="0"/>
              <a:t>The call results will be announced in December </a:t>
            </a:r>
            <a:r>
              <a:rPr lang="en-GB" sz="2800" dirty="0"/>
              <a:t>2022.</a:t>
            </a:r>
          </a:p>
          <a:p>
            <a:pPr>
              <a:spcBef>
                <a:spcPts val="2400"/>
              </a:spcBef>
            </a:pPr>
            <a:r>
              <a:rPr lang="en-GB" dirty="0"/>
              <a:t>Evaluated research results must be the effect of project implementation. The results must be published in an international academic journal.</a:t>
            </a:r>
          </a:p>
        </p:txBody>
      </p:sp>
    </p:spTree>
    <p:extLst>
      <p:ext uri="{BB962C8B-B14F-4D97-AF65-F5344CB8AC3E}">
        <p14:creationId xmlns:p14="http://schemas.microsoft.com/office/powerpoint/2010/main" val="313615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975C26-B751-4956-B303-269FC4D4696F}"/>
              </a:ext>
            </a:extLst>
          </p:cNvPr>
          <p:cNvSpPr>
            <a:spLocks noGrp="1"/>
          </p:cNvSpPr>
          <p:nvPr>
            <p:ph type="title"/>
          </p:nvPr>
        </p:nvSpPr>
        <p:spPr>
          <a:xfrm>
            <a:off x="677334" y="363984"/>
            <a:ext cx="9500368" cy="1109709"/>
          </a:xfrm>
        </p:spPr>
        <p:txBody>
          <a:bodyPr>
            <a:normAutofit/>
          </a:bodyPr>
          <a:lstStyle/>
          <a:p>
            <a:pPr marL="0" indent="0">
              <a:spcBef>
                <a:spcPts val="0"/>
              </a:spcBef>
              <a:buNone/>
            </a:pPr>
            <a:r>
              <a:rPr lang="en-AU" sz="3200" dirty="0"/>
              <a:t>Principal investigator – tabs in the electronic system that raise doubts</a:t>
            </a:r>
          </a:p>
        </p:txBody>
      </p:sp>
      <p:sp>
        <p:nvSpPr>
          <p:cNvPr id="3" name="Symbol zastępczy zawartości 2">
            <a:extLst>
              <a:ext uri="{FF2B5EF4-FFF2-40B4-BE49-F238E27FC236}">
                <a16:creationId xmlns:a16="http://schemas.microsoft.com/office/drawing/2014/main" id="{6F1A3F0F-BD04-42E2-B8EC-34821DB0B26F}"/>
              </a:ext>
            </a:extLst>
          </p:cNvPr>
          <p:cNvSpPr>
            <a:spLocks noGrp="1"/>
          </p:cNvSpPr>
          <p:nvPr>
            <p:ph idx="1"/>
          </p:nvPr>
        </p:nvSpPr>
        <p:spPr>
          <a:xfrm>
            <a:off x="568035" y="1772312"/>
            <a:ext cx="11345797" cy="4397669"/>
          </a:xfrm>
        </p:spPr>
        <p:txBody>
          <a:bodyPr>
            <a:noAutofit/>
          </a:bodyPr>
          <a:lstStyle/>
          <a:p>
            <a:pPr>
              <a:lnSpc>
                <a:spcPct val="120000"/>
              </a:lnSpc>
              <a:spcBef>
                <a:spcPts val="0"/>
              </a:spcBef>
            </a:pPr>
            <a:r>
              <a:rPr lang="en-GB" sz="2200" b="1" u="sng" dirty="0"/>
              <a:t>The most important achievement of the PI: </a:t>
            </a:r>
          </a:p>
          <a:p>
            <a:pPr lvl="1">
              <a:lnSpc>
                <a:spcPct val="120000"/>
              </a:lnSpc>
              <a:spcBef>
                <a:spcPts val="0"/>
              </a:spcBef>
            </a:pPr>
            <a:r>
              <a:rPr lang="en-GB" sz="2200" dirty="0"/>
              <a:t>It could be the research plan that resulted in writing an interesting paper</a:t>
            </a:r>
          </a:p>
          <a:p>
            <a:pPr>
              <a:lnSpc>
                <a:spcPct val="120000"/>
              </a:lnSpc>
              <a:spcBef>
                <a:spcPts val="0"/>
              </a:spcBef>
            </a:pPr>
            <a:r>
              <a:rPr lang="en-GB" sz="2200" b="1" u="sng" dirty="0"/>
              <a:t>Projects tab in the PI’ academic and research track record:</a:t>
            </a:r>
          </a:p>
          <a:p>
            <a:pPr marL="685800" lvl="1">
              <a:lnSpc>
                <a:spcPct val="120000"/>
              </a:lnSpc>
              <a:spcBef>
                <a:spcPts val="0"/>
              </a:spcBef>
            </a:pPr>
            <a:r>
              <a:rPr lang="en-GB" sz="2200" dirty="0"/>
              <a:t>You should mention only your own projects, those where you were PI or you managed a major task.</a:t>
            </a:r>
          </a:p>
          <a:p>
            <a:pPr marL="685800" lvl="1">
              <a:lnSpc>
                <a:spcPct val="120000"/>
              </a:lnSpc>
              <a:spcBef>
                <a:spcPts val="0"/>
              </a:spcBef>
            </a:pPr>
            <a:r>
              <a:rPr lang="en-GB" sz="2200" dirty="0"/>
              <a:t>Do not mention other people’s projects</a:t>
            </a:r>
            <a:r>
              <a:rPr lang="en-GB" sz="2200" b="1" dirty="0"/>
              <a:t> </a:t>
            </a:r>
            <a:r>
              <a:rPr lang="en-GB" sz="2200" dirty="0">
                <a:solidFill>
                  <a:srgbClr val="FF0000"/>
                </a:solidFill>
                <a:sym typeface="Wingdings" panose="05000000000000000000" pitchFamily="2" charset="2"/>
              </a:rPr>
              <a:t></a:t>
            </a:r>
            <a:r>
              <a:rPr lang="en-GB" sz="2200" dirty="0">
                <a:solidFill>
                  <a:srgbClr val="FF0000"/>
                </a:solidFill>
              </a:rPr>
              <a:t> otherwise your proposal will be disqualified from evaluation.</a:t>
            </a:r>
          </a:p>
          <a:p>
            <a:pPr marL="685800" lvl="1">
              <a:lnSpc>
                <a:spcPct val="120000"/>
              </a:lnSpc>
              <a:spcBef>
                <a:spcPts val="0"/>
              </a:spcBef>
            </a:pPr>
            <a:r>
              <a:rPr lang="en-GB" sz="2200" dirty="0"/>
              <a:t>Do not mention projects where you acted as an investigator. Those projects can be mentioned in the section „Academic and research career”, where you indicate your function in the project.</a:t>
            </a:r>
          </a:p>
        </p:txBody>
      </p:sp>
      <p:pic>
        <p:nvPicPr>
          <p:cNvPr id="6" name="Obraz 5">
            <a:extLst>
              <a:ext uri="{FF2B5EF4-FFF2-40B4-BE49-F238E27FC236}">
                <a16:creationId xmlns:a16="http://schemas.microsoft.com/office/drawing/2014/main" id="{28C23CD4-6BEA-41C7-9B3B-4EE44C97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599425749"/>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1">
            <a:extLst>
              <a:ext uri="{FF2B5EF4-FFF2-40B4-BE49-F238E27FC236}">
                <a16:creationId xmlns:a16="http://schemas.microsoft.com/office/drawing/2014/main" id="{AFA2CD75-4DE8-46D5-8C52-D360D9411326}"/>
              </a:ext>
            </a:extLst>
          </p:cNvPr>
          <p:cNvSpPr>
            <a:spLocks noGrp="1"/>
          </p:cNvSpPr>
          <p:nvPr>
            <p:ph type="title"/>
          </p:nvPr>
        </p:nvSpPr>
        <p:spPr>
          <a:xfrm>
            <a:off x="677334" y="363984"/>
            <a:ext cx="11514666" cy="1091954"/>
          </a:xfrm>
        </p:spPr>
        <p:txBody>
          <a:bodyPr>
            <a:normAutofit/>
          </a:bodyPr>
          <a:lstStyle/>
          <a:p>
            <a:pPr marL="0" indent="0">
              <a:spcBef>
                <a:spcPts val="0"/>
              </a:spcBef>
              <a:buNone/>
            </a:pPr>
            <a:r>
              <a:rPr lang="en-AU" sz="3200" dirty="0"/>
              <a:t>Other tabs that generate questions</a:t>
            </a:r>
          </a:p>
        </p:txBody>
      </p:sp>
      <p:sp>
        <p:nvSpPr>
          <p:cNvPr id="3" name="Symbol zastępczy zawartości 2">
            <a:extLst>
              <a:ext uri="{FF2B5EF4-FFF2-40B4-BE49-F238E27FC236}">
                <a16:creationId xmlns:a16="http://schemas.microsoft.com/office/drawing/2014/main" id="{6F1A3F0F-BD04-42E2-B8EC-34821DB0B26F}"/>
              </a:ext>
            </a:extLst>
          </p:cNvPr>
          <p:cNvSpPr>
            <a:spLocks noGrp="1"/>
          </p:cNvSpPr>
          <p:nvPr>
            <p:ph idx="1"/>
          </p:nvPr>
        </p:nvSpPr>
        <p:spPr>
          <a:xfrm>
            <a:off x="763480" y="1524001"/>
            <a:ext cx="10582182" cy="3463636"/>
          </a:xfrm>
        </p:spPr>
        <p:txBody>
          <a:bodyPr>
            <a:noAutofit/>
          </a:bodyPr>
          <a:lstStyle/>
          <a:p>
            <a:pPr marL="0" indent="0">
              <a:lnSpc>
                <a:spcPct val="107000"/>
              </a:lnSpc>
              <a:spcBef>
                <a:spcPts val="0"/>
              </a:spcBef>
              <a:spcAft>
                <a:spcPts val="800"/>
              </a:spcAft>
              <a:buNone/>
            </a:pPr>
            <a:endParaRPr lang="pl-PL" sz="2000" b="1" i="0" u="none" strike="noStrike" baseline="0" dirty="0">
              <a:solidFill>
                <a:schemeClr val="tx1"/>
              </a:solidFill>
            </a:endParaRPr>
          </a:p>
        </p:txBody>
      </p:sp>
      <p:pic>
        <p:nvPicPr>
          <p:cNvPr id="5" name="Obraz 4">
            <a:hlinkClick r:id="rId3"/>
            <a:extLst>
              <a:ext uri="{FF2B5EF4-FFF2-40B4-BE49-F238E27FC236}">
                <a16:creationId xmlns:a16="http://schemas.microsoft.com/office/drawing/2014/main" id="{E32C2F3E-7412-4584-B665-19AF30D5E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46" y="2764329"/>
            <a:ext cx="2126939" cy="1329337"/>
          </a:xfrm>
          <a:prstGeom prst="rect">
            <a:avLst/>
          </a:prstGeom>
        </p:spPr>
      </p:pic>
      <p:sp>
        <p:nvSpPr>
          <p:cNvPr id="6" name="pole tekstowe 5">
            <a:extLst>
              <a:ext uri="{FF2B5EF4-FFF2-40B4-BE49-F238E27FC236}">
                <a16:creationId xmlns:a16="http://schemas.microsoft.com/office/drawing/2014/main" id="{1D1322C7-136E-4260-B7CA-9C3319FEC281}"/>
              </a:ext>
            </a:extLst>
          </p:cNvPr>
          <p:cNvSpPr txBox="1"/>
          <p:nvPr/>
        </p:nvSpPr>
        <p:spPr>
          <a:xfrm>
            <a:off x="3095885" y="2600310"/>
            <a:ext cx="8613313" cy="1657377"/>
          </a:xfrm>
          <a:prstGeom prst="rect">
            <a:avLst/>
          </a:prstGeom>
          <a:noFill/>
        </p:spPr>
        <p:txBody>
          <a:bodyPr wrap="square" rtlCol="0">
            <a:spAutoFit/>
          </a:bodyPr>
          <a:lstStyle/>
          <a:p>
            <a:pPr marL="0" indent="0">
              <a:lnSpc>
                <a:spcPct val="107000"/>
              </a:lnSpc>
              <a:spcBef>
                <a:spcPts val="0"/>
              </a:spcBef>
              <a:spcAft>
                <a:spcPts val="800"/>
              </a:spcAft>
              <a:buNone/>
            </a:pPr>
            <a:r>
              <a:rPr lang="en-AU" b="1" dirty="0"/>
              <a:t>Data management plan – general information and definitions as well as an exemplary plan can be found on the Office of Research Administration (BOB) website:</a:t>
            </a:r>
            <a:r>
              <a:rPr lang="pl-PL" b="1" dirty="0"/>
              <a:t> </a:t>
            </a:r>
            <a:r>
              <a:rPr lang="pl-PL" b="1" dirty="0">
                <a:hlinkClick r:id="rId3"/>
              </a:rPr>
              <a:t>http://bob.uw.edu.pl/plan-zarzadzania-danymi-ogolne-informacje-o-pojeciach-oraz-przykladowy-plan/</a:t>
            </a:r>
            <a:endParaRPr lang="pl-PL" b="1" dirty="0"/>
          </a:p>
          <a:p>
            <a:endParaRPr lang="pl-PL" dirty="0"/>
          </a:p>
        </p:txBody>
      </p:sp>
      <p:pic>
        <p:nvPicPr>
          <p:cNvPr id="11" name="Obraz 10">
            <a:extLst>
              <a:ext uri="{FF2B5EF4-FFF2-40B4-BE49-F238E27FC236}">
                <a16:creationId xmlns:a16="http://schemas.microsoft.com/office/drawing/2014/main" id="{3DAAF687-244D-4944-AE36-9A1D20DFD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2823381524"/>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72862"/>
            <a:ext cx="8596668" cy="1159725"/>
          </a:xfrm>
        </p:spPr>
        <p:txBody>
          <a:bodyPr>
            <a:normAutofit/>
          </a:bodyPr>
          <a:lstStyle/>
          <a:p>
            <a:r>
              <a:rPr lang="en-AU" sz="3600" b="1" dirty="0"/>
              <a:t>PRELUDIUM – </a:t>
            </a:r>
            <a:r>
              <a:rPr lang="en-AU" sz="3600" dirty="0"/>
              <a:t>evaluation criteria</a:t>
            </a:r>
          </a:p>
        </p:txBody>
      </p:sp>
      <p:sp>
        <p:nvSpPr>
          <p:cNvPr id="3" name="Symbol zastępczy zawartości 2"/>
          <p:cNvSpPr>
            <a:spLocks noGrp="1"/>
          </p:cNvSpPr>
          <p:nvPr>
            <p:ph idx="1"/>
          </p:nvPr>
        </p:nvSpPr>
        <p:spPr>
          <a:xfrm>
            <a:off x="677334" y="1532587"/>
            <a:ext cx="10428816" cy="4508776"/>
          </a:xfrm>
        </p:spPr>
        <p:txBody>
          <a:bodyPr>
            <a:noAutofit/>
          </a:bodyPr>
          <a:lstStyle/>
          <a:p>
            <a:pPr marL="0" indent="0">
              <a:buNone/>
            </a:pPr>
            <a:r>
              <a:rPr lang="pl-PL" sz="2400" b="1" dirty="0"/>
              <a:t>A. PROJECT ASSESSMENT (80%)</a:t>
            </a:r>
          </a:p>
          <a:p>
            <a:pPr marL="361950" indent="0">
              <a:buNone/>
            </a:pPr>
            <a:r>
              <a:rPr lang="pl-PL" sz="2400" dirty="0"/>
              <a:t>A1. </a:t>
            </a:r>
            <a:r>
              <a:rPr lang="en-US" sz="2400" b="1" dirty="0"/>
              <a:t>SCIENTIFIC QUALITY OF THE RESEARCH PROJECT </a:t>
            </a:r>
            <a:r>
              <a:rPr lang="en-US" sz="2400" dirty="0"/>
              <a:t>	</a:t>
            </a:r>
            <a:r>
              <a:rPr lang="pl-PL" sz="2400" dirty="0"/>
              <a:t>(50%)</a:t>
            </a:r>
          </a:p>
          <a:p>
            <a:pPr marL="361950" indent="0">
              <a:buNone/>
            </a:pPr>
            <a:r>
              <a:rPr lang="en-US" sz="2400" i="1" dirty="0"/>
              <a:t>scientific relevance, importance, originality and novelty of research or tasks to be performed; </a:t>
            </a:r>
            <a:r>
              <a:rPr lang="en-US" sz="2400" dirty="0"/>
              <a:t>quality ought to be evaluated in an international context </a:t>
            </a:r>
            <a:r>
              <a:rPr lang="en-US" dirty="0"/>
              <a:t>	</a:t>
            </a:r>
            <a:endParaRPr lang="pl-PL" sz="2400" dirty="0"/>
          </a:p>
          <a:p>
            <a:pPr marL="361950" indent="0">
              <a:buNone/>
            </a:pPr>
            <a:r>
              <a:rPr lang="pl-PL" sz="2400" dirty="0"/>
              <a:t>A2. </a:t>
            </a:r>
            <a:r>
              <a:rPr lang="en-US" sz="2400" b="1" dirty="0"/>
              <a:t>POTENTIAL IMPACT OF THE RESEARCH PROJECT </a:t>
            </a:r>
            <a:r>
              <a:rPr lang="pl-PL" sz="2400" b="1" dirty="0"/>
              <a:t> </a:t>
            </a:r>
            <a:r>
              <a:rPr lang="pl-PL" sz="2400" dirty="0"/>
              <a:t>(15%)</a:t>
            </a:r>
          </a:p>
          <a:p>
            <a:pPr marL="361950" indent="0">
              <a:buNone/>
            </a:pPr>
            <a:r>
              <a:rPr lang="en-US" sz="2400" i="1" dirty="0"/>
              <a:t>the potential for substantial international impact on the research field(s) and for high quality research publications and other research outputs, taking into account the specifics of the research field and the variety of forms of impact and output; impact ought to be evaluated using an international context </a:t>
            </a:r>
            <a:r>
              <a:rPr lang="en-US" sz="2400" dirty="0"/>
              <a:t>	</a:t>
            </a:r>
          </a:p>
          <a:p>
            <a:pPr marL="361950" indent="0">
              <a:buNone/>
            </a:pPr>
            <a:endParaRPr lang="pl-PL" sz="2400" dirty="0"/>
          </a:p>
        </p:txBody>
      </p:sp>
      <p:pic>
        <p:nvPicPr>
          <p:cNvPr id="4" name="Obraz 3">
            <a:extLst>
              <a:ext uri="{FF2B5EF4-FFF2-40B4-BE49-F238E27FC236}">
                <a16:creationId xmlns:a16="http://schemas.microsoft.com/office/drawing/2014/main" id="{CB270CC7-3672-4B6A-9C27-C1582B5A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4062976400"/>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63985"/>
            <a:ext cx="8596668" cy="1091954"/>
          </a:xfrm>
        </p:spPr>
        <p:txBody>
          <a:bodyPr>
            <a:normAutofit/>
          </a:bodyPr>
          <a:lstStyle/>
          <a:p>
            <a:r>
              <a:rPr lang="en-AU" sz="3600" b="1" dirty="0"/>
              <a:t>PRELUDIUM – </a:t>
            </a:r>
            <a:r>
              <a:rPr lang="en-AU" sz="3600" dirty="0"/>
              <a:t>evaluation criteria</a:t>
            </a:r>
          </a:p>
        </p:txBody>
      </p:sp>
      <p:sp>
        <p:nvSpPr>
          <p:cNvPr id="3" name="Symbol zastępczy zawartości 2"/>
          <p:cNvSpPr>
            <a:spLocks noGrp="1"/>
          </p:cNvSpPr>
          <p:nvPr>
            <p:ph idx="1"/>
          </p:nvPr>
        </p:nvSpPr>
        <p:spPr>
          <a:xfrm>
            <a:off x="677334" y="1532587"/>
            <a:ext cx="10428816" cy="4508776"/>
          </a:xfrm>
        </p:spPr>
        <p:txBody>
          <a:bodyPr>
            <a:noAutofit/>
          </a:bodyPr>
          <a:lstStyle/>
          <a:p>
            <a:pPr marL="0" indent="0">
              <a:buNone/>
            </a:pPr>
            <a:r>
              <a:rPr lang="pl-PL" sz="2400" b="1" dirty="0"/>
              <a:t>A3. </a:t>
            </a:r>
            <a:r>
              <a:rPr lang="en-US" sz="2400" b="1" dirty="0"/>
              <a:t>FEASIBILITY OF THE RESEARCH PROJECT </a:t>
            </a:r>
            <a:r>
              <a:rPr lang="en-US" dirty="0"/>
              <a:t>	</a:t>
            </a:r>
            <a:r>
              <a:rPr lang="pl-PL" sz="2400" dirty="0"/>
              <a:t>(15%)</a:t>
            </a:r>
          </a:p>
          <a:p>
            <a:pPr marL="0" indent="0">
              <a:buNone/>
            </a:pPr>
            <a:r>
              <a:rPr lang="en-US" sz="2400" i="1" dirty="0"/>
              <a:t>the feasibility of the proposed project, including the appropriateness of the research methodology to achieve the goals of the project, the risk management description, the principal investigator's qualifications, the structure of the research team, research facilities and equipment, international cooperation (if any), other factors affecting the feasibility of the project </a:t>
            </a:r>
            <a:r>
              <a:rPr lang="en-US" dirty="0"/>
              <a:t>	</a:t>
            </a:r>
          </a:p>
          <a:p>
            <a:pPr marL="0" indent="0">
              <a:buNone/>
            </a:pPr>
            <a:endParaRPr lang="pl-PL" sz="2400" dirty="0"/>
          </a:p>
          <a:p>
            <a:pPr marL="0" indent="0">
              <a:buNone/>
            </a:pPr>
            <a:endParaRPr lang="pl-PL" sz="2400" dirty="0"/>
          </a:p>
        </p:txBody>
      </p:sp>
      <p:pic>
        <p:nvPicPr>
          <p:cNvPr id="4" name="Obraz 3">
            <a:extLst>
              <a:ext uri="{FF2B5EF4-FFF2-40B4-BE49-F238E27FC236}">
                <a16:creationId xmlns:a16="http://schemas.microsoft.com/office/drawing/2014/main" id="{CB270CC7-3672-4B6A-9C27-C1582B5A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3692285580"/>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37351"/>
            <a:ext cx="8596668" cy="1109709"/>
          </a:xfrm>
        </p:spPr>
        <p:txBody>
          <a:bodyPr/>
          <a:lstStyle/>
          <a:p>
            <a:r>
              <a:rPr lang="pl-PL" sz="3600" b="1" dirty="0"/>
              <a:t>PRELUDIUM </a:t>
            </a:r>
            <a:r>
              <a:rPr lang="pl-PL" b="1" dirty="0"/>
              <a:t>– </a:t>
            </a:r>
            <a:r>
              <a:rPr lang="pl-PL" dirty="0" err="1"/>
              <a:t>evaluation</a:t>
            </a:r>
            <a:r>
              <a:rPr lang="pl-PL" dirty="0"/>
              <a:t> </a:t>
            </a:r>
            <a:r>
              <a:rPr lang="pl-PL" dirty="0" err="1"/>
              <a:t>criteria</a:t>
            </a:r>
            <a:endParaRPr lang="pl-PL" dirty="0"/>
          </a:p>
        </p:txBody>
      </p:sp>
      <p:sp>
        <p:nvSpPr>
          <p:cNvPr id="3" name="Symbol zastępczy zawartości 2"/>
          <p:cNvSpPr>
            <a:spLocks noGrp="1"/>
          </p:cNvSpPr>
          <p:nvPr>
            <p:ph idx="1"/>
          </p:nvPr>
        </p:nvSpPr>
        <p:spPr>
          <a:xfrm>
            <a:off x="677334" y="1532587"/>
            <a:ext cx="10428816" cy="4508776"/>
          </a:xfrm>
        </p:spPr>
        <p:txBody>
          <a:bodyPr>
            <a:noAutofit/>
          </a:bodyPr>
          <a:lstStyle/>
          <a:p>
            <a:pPr marL="0" indent="0">
              <a:buNone/>
            </a:pPr>
            <a:r>
              <a:rPr lang="pl-PL" sz="2400" b="1" dirty="0"/>
              <a:t>B. </a:t>
            </a:r>
            <a:r>
              <a:rPr lang="en-US" sz="2400" b="1" dirty="0"/>
              <a:t>QUALIFICATIONS AND ACHIEVEMENTS OF THE TEAM MEMBERS </a:t>
            </a:r>
            <a:r>
              <a:rPr lang="pl-PL" sz="2400" b="1" dirty="0"/>
              <a:t>(20%)</a:t>
            </a:r>
          </a:p>
          <a:p>
            <a:pPr marL="0" indent="0">
              <a:buNone/>
            </a:pPr>
            <a:r>
              <a:rPr lang="en-US" sz="2400" i="1" dirty="0"/>
              <a:t>the scientific achievements of the principal investigator and mentor in the past 10 years </a:t>
            </a:r>
            <a:r>
              <a:rPr lang="en-US" dirty="0"/>
              <a:t>	</a:t>
            </a:r>
          </a:p>
          <a:p>
            <a:pPr marL="361950" indent="0">
              <a:buNone/>
            </a:pPr>
            <a:r>
              <a:rPr lang="pl-PL" sz="2400" dirty="0"/>
              <a:t>B1. </a:t>
            </a:r>
            <a:r>
              <a:rPr lang="en-US" sz="2000" dirty="0"/>
              <a:t>QUALIFICATIONS AND ACHIEVEMENTS OF THE PRINCIPAL INVESTIGATOR </a:t>
            </a:r>
            <a:r>
              <a:rPr lang="pl-PL" sz="2400" dirty="0"/>
              <a:t>(10%)</a:t>
            </a:r>
          </a:p>
          <a:p>
            <a:pPr marL="361950" indent="0">
              <a:buNone/>
            </a:pPr>
            <a:r>
              <a:rPr lang="pl-PL" sz="2400" dirty="0"/>
              <a:t>B2. </a:t>
            </a:r>
            <a:r>
              <a:rPr lang="en-US" sz="2000" dirty="0"/>
              <a:t>QUALIFICATIONS AND ACHIEVEMENTS OF THE MENTOR </a:t>
            </a:r>
            <a:r>
              <a:rPr lang="pl-PL" sz="2000" dirty="0"/>
              <a:t> </a:t>
            </a:r>
            <a:r>
              <a:rPr lang="pl-PL" sz="2400" dirty="0"/>
              <a:t>(10%)</a:t>
            </a:r>
          </a:p>
        </p:txBody>
      </p:sp>
      <p:pic>
        <p:nvPicPr>
          <p:cNvPr id="4" name="Obraz 3">
            <a:extLst>
              <a:ext uri="{FF2B5EF4-FFF2-40B4-BE49-F238E27FC236}">
                <a16:creationId xmlns:a16="http://schemas.microsoft.com/office/drawing/2014/main" id="{CB270CC7-3672-4B6A-9C27-C1582B5A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spTree>
    <p:extLst>
      <p:ext uri="{BB962C8B-B14F-4D97-AF65-F5344CB8AC3E}">
        <p14:creationId xmlns:p14="http://schemas.microsoft.com/office/powerpoint/2010/main" val="184647512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4992" y="665868"/>
            <a:ext cx="7886700" cy="515571"/>
          </a:xfrm>
        </p:spPr>
        <p:txBody>
          <a:bodyPr>
            <a:normAutofit/>
          </a:bodyPr>
          <a:lstStyle/>
          <a:p>
            <a:pPr algn="ctr"/>
            <a:r>
              <a:rPr lang="en-AU" sz="2400" b="1" dirty="0"/>
              <a:t>The Reviewers pay special attention to:</a:t>
            </a:r>
          </a:p>
        </p:txBody>
      </p:sp>
      <p:sp>
        <p:nvSpPr>
          <p:cNvPr id="3" name="Symbol zastępczy tekstu 2"/>
          <p:cNvSpPr>
            <a:spLocks noGrp="1"/>
          </p:cNvSpPr>
          <p:nvPr>
            <p:ph type="body" idx="1"/>
          </p:nvPr>
        </p:nvSpPr>
        <p:spPr>
          <a:xfrm>
            <a:off x="2147888" y="1351371"/>
            <a:ext cx="7886700" cy="4738281"/>
          </a:xfrm>
        </p:spPr>
        <p:txBody>
          <a:bodyPr>
            <a:normAutofit/>
          </a:bodyPr>
          <a:lstStyle/>
          <a:p>
            <a:r>
              <a:rPr lang="en-GB" sz="1800" b="1" dirty="0">
                <a:latin typeface="+mj-lt"/>
              </a:rPr>
              <a:t>Short description</a:t>
            </a:r>
          </a:p>
          <a:p>
            <a:pPr marL="285750" indent="-285750">
              <a:buFont typeface="Arial" panose="020B0604020202020204" pitchFamily="34" charset="0"/>
              <a:buChar char="•"/>
            </a:pPr>
            <a:r>
              <a:rPr lang="en-GB" sz="1800" dirty="0">
                <a:latin typeface="+mj-lt"/>
              </a:rPr>
              <a:t>Incorrectly assigned to a panel</a:t>
            </a:r>
          </a:p>
          <a:p>
            <a:pPr marL="285750" indent="-285750">
              <a:buFont typeface="Arial" panose="020B0604020202020204" pitchFamily="34" charset="0"/>
              <a:buChar char="•"/>
            </a:pPr>
            <a:r>
              <a:rPr lang="en-GB" sz="1800" dirty="0">
                <a:latin typeface="+mj-lt"/>
              </a:rPr>
              <a:t>The project is not feasible during the period defined in the proposal</a:t>
            </a:r>
          </a:p>
          <a:p>
            <a:pPr marL="285750" indent="-285750">
              <a:buFont typeface="Arial" panose="020B0604020202020204" pitchFamily="34" charset="0"/>
              <a:buChar char="•"/>
            </a:pPr>
            <a:r>
              <a:rPr lang="en-GB" sz="1800" dirty="0">
                <a:latin typeface="+mj-lt"/>
              </a:rPr>
              <a:t>The academic and research career track is not compatible with the project’s subject matter</a:t>
            </a:r>
          </a:p>
          <a:p>
            <a:r>
              <a:rPr lang="en-GB" sz="1800" b="1" dirty="0">
                <a:latin typeface="+mj-lt"/>
              </a:rPr>
              <a:t>Detailed description</a:t>
            </a:r>
          </a:p>
          <a:p>
            <a:pPr marL="285750" indent="-285750">
              <a:buFont typeface="Arial" panose="020B0604020202020204" pitchFamily="34" charset="0"/>
              <a:buChar char="•"/>
            </a:pPr>
            <a:r>
              <a:rPr lang="en-GB" sz="1800" dirty="0">
                <a:latin typeface="+mj-lt"/>
              </a:rPr>
              <a:t>Usefulness of project’s research results</a:t>
            </a:r>
          </a:p>
          <a:p>
            <a:pPr marL="285750" indent="-285750">
              <a:buFont typeface="Arial" panose="020B0604020202020204" pitchFamily="34" charset="0"/>
              <a:buChar char="•"/>
            </a:pPr>
            <a:r>
              <a:rPr lang="en-GB" sz="1800" dirty="0">
                <a:latin typeface="+mj-lt"/>
              </a:rPr>
              <a:t>Overview of basic literature</a:t>
            </a:r>
          </a:p>
          <a:p>
            <a:pPr marL="285750" indent="-285750">
              <a:buFont typeface="Arial" panose="020B0604020202020204" pitchFamily="34" charset="0"/>
              <a:buChar char="•"/>
            </a:pPr>
            <a:r>
              <a:rPr lang="en-GB" sz="1800" dirty="0">
                <a:latin typeface="+mj-lt"/>
              </a:rPr>
              <a:t>Originality of the project</a:t>
            </a:r>
          </a:p>
          <a:p>
            <a:pPr marL="285750" indent="-285750">
              <a:buFont typeface="Arial" panose="020B0604020202020204" pitchFamily="34" charset="0"/>
              <a:buChar char="•"/>
            </a:pPr>
            <a:r>
              <a:rPr lang="en-GB" sz="1800" dirty="0">
                <a:latin typeface="+mj-lt"/>
              </a:rPr>
              <a:t>Lack of detailed research questions</a:t>
            </a:r>
          </a:p>
          <a:p>
            <a:r>
              <a:rPr lang="en-GB" sz="1800" b="1" dirty="0">
                <a:latin typeface="+mj-lt"/>
              </a:rPr>
              <a:t>Goals</a:t>
            </a:r>
          </a:p>
          <a:p>
            <a:pPr marL="285750" indent="-285750">
              <a:buFont typeface="Arial" panose="020B0604020202020204" pitchFamily="34" charset="0"/>
              <a:buChar char="•"/>
            </a:pPr>
            <a:r>
              <a:rPr lang="en-GB" sz="1800" dirty="0">
                <a:latin typeface="+mj-lt"/>
              </a:rPr>
              <a:t>Too general</a:t>
            </a:r>
          </a:p>
          <a:p>
            <a:endParaRPr lang="pl-PL" sz="1800" dirty="0">
              <a:latin typeface="+mj-lt"/>
            </a:endParaRPr>
          </a:p>
        </p:txBody>
      </p:sp>
    </p:spTree>
    <p:extLst>
      <p:ext uri="{BB962C8B-B14F-4D97-AF65-F5344CB8AC3E}">
        <p14:creationId xmlns:p14="http://schemas.microsoft.com/office/powerpoint/2010/main" val="2528675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7888" y="584947"/>
            <a:ext cx="7886700" cy="531755"/>
          </a:xfrm>
        </p:spPr>
        <p:txBody>
          <a:bodyPr>
            <a:normAutofit/>
          </a:bodyPr>
          <a:lstStyle/>
          <a:p>
            <a:pPr algn="ctr"/>
            <a:r>
              <a:rPr lang="en-AU" sz="2400" b="1" dirty="0"/>
              <a:t>The Reviewers pay special attention to:</a:t>
            </a:r>
            <a:endParaRPr lang="en-AU" dirty="0"/>
          </a:p>
        </p:txBody>
      </p:sp>
      <p:sp>
        <p:nvSpPr>
          <p:cNvPr id="3" name="Symbol zastępczy tekstu 2"/>
          <p:cNvSpPr>
            <a:spLocks noGrp="1"/>
          </p:cNvSpPr>
          <p:nvPr>
            <p:ph type="body" idx="1"/>
          </p:nvPr>
        </p:nvSpPr>
        <p:spPr>
          <a:xfrm>
            <a:off x="2147888" y="1383739"/>
            <a:ext cx="7886700" cy="4705913"/>
          </a:xfrm>
        </p:spPr>
        <p:txBody>
          <a:bodyPr>
            <a:normAutofit/>
          </a:bodyPr>
          <a:lstStyle/>
          <a:p>
            <a:r>
              <a:rPr lang="en-AU" sz="1800" b="1" dirty="0">
                <a:latin typeface="+mj-lt"/>
              </a:rPr>
              <a:t>Budget</a:t>
            </a:r>
          </a:p>
          <a:p>
            <a:pPr marL="285750" indent="-285750">
              <a:buFont typeface="Arial" panose="020B0604020202020204" pitchFamily="34" charset="0"/>
              <a:buChar char="•"/>
            </a:pPr>
            <a:r>
              <a:rPr lang="en-AU" sz="1800" dirty="0">
                <a:latin typeface="+mj-lt"/>
              </a:rPr>
              <a:t>Amount of requested funding</a:t>
            </a:r>
          </a:p>
          <a:p>
            <a:pPr marL="285750" indent="-285750">
              <a:buFont typeface="Arial" panose="020B0604020202020204" pitchFamily="34" charset="0"/>
              <a:buChar char="•"/>
            </a:pPr>
            <a:r>
              <a:rPr lang="en-AU" sz="1800" dirty="0">
                <a:latin typeface="+mj-lt"/>
              </a:rPr>
              <a:t>Are the costs specific enough and transparent</a:t>
            </a:r>
          </a:p>
          <a:p>
            <a:pPr marL="285750" indent="-285750">
              <a:buFont typeface="Arial" panose="020B0604020202020204" pitchFamily="34" charset="0"/>
              <a:buChar char="•"/>
            </a:pPr>
            <a:r>
              <a:rPr lang="en-AU" sz="1800" dirty="0">
                <a:latin typeface="+mj-lt"/>
              </a:rPr>
              <a:t>Justification of costs in relation to the proposed research tasks</a:t>
            </a:r>
          </a:p>
          <a:p>
            <a:pPr marL="285750" indent="-285750">
              <a:buFont typeface="Arial" panose="020B0604020202020204" pitchFamily="34" charset="0"/>
              <a:buChar char="•"/>
            </a:pPr>
            <a:r>
              <a:rPr lang="en-AU" sz="1800" dirty="0">
                <a:latin typeface="+mj-lt"/>
              </a:rPr>
              <a:t>Conference costs (they are often considered too high)</a:t>
            </a:r>
          </a:p>
          <a:p>
            <a:pPr marL="285750" indent="-285750">
              <a:buFont typeface="Arial" panose="020B0604020202020204" pitchFamily="34" charset="0"/>
              <a:buChar char="•"/>
            </a:pPr>
            <a:r>
              <a:rPr lang="en-AU" sz="1800" dirty="0">
                <a:latin typeface="+mj-lt"/>
              </a:rPr>
              <a:t>Remuneration</a:t>
            </a:r>
          </a:p>
          <a:p>
            <a:endParaRPr lang="pl-PL" sz="1800" dirty="0">
              <a:latin typeface="+mj-lt"/>
            </a:endParaRPr>
          </a:p>
        </p:txBody>
      </p:sp>
    </p:spTree>
    <p:extLst>
      <p:ext uri="{BB962C8B-B14F-4D97-AF65-F5344CB8AC3E}">
        <p14:creationId xmlns:p14="http://schemas.microsoft.com/office/powerpoint/2010/main" val="35790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6B84873-92B9-4874-9778-CF7A5394C8DC}"/>
              </a:ext>
            </a:extLst>
          </p:cNvPr>
          <p:cNvSpPr txBox="1">
            <a:spLocks/>
          </p:cNvSpPr>
          <p:nvPr/>
        </p:nvSpPr>
        <p:spPr>
          <a:xfrm>
            <a:off x="2667000" y="714740"/>
            <a:ext cx="6858000" cy="8716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t>Contact</a:t>
            </a:r>
            <a:endParaRPr lang="pl-PL" sz="2800" dirty="0"/>
          </a:p>
        </p:txBody>
      </p:sp>
      <p:sp>
        <p:nvSpPr>
          <p:cNvPr id="5" name="Podtytuł 2">
            <a:extLst>
              <a:ext uri="{FF2B5EF4-FFF2-40B4-BE49-F238E27FC236}">
                <a16:creationId xmlns:a16="http://schemas.microsoft.com/office/drawing/2014/main" id="{ED9FADFA-BA92-4C6A-A61C-3D1B051DFC78}"/>
              </a:ext>
            </a:extLst>
          </p:cNvPr>
          <p:cNvSpPr txBox="1">
            <a:spLocks/>
          </p:cNvSpPr>
          <p:nvPr/>
        </p:nvSpPr>
        <p:spPr>
          <a:xfrm>
            <a:off x="2667000" y="1674569"/>
            <a:ext cx="6858000" cy="35832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pl-PL" dirty="0"/>
          </a:p>
          <a:p>
            <a:r>
              <a:rPr lang="en-AU" dirty="0"/>
              <a:t>Address: University of Warsaw – Office</a:t>
            </a:r>
            <a:r>
              <a:rPr lang="pl-PL" dirty="0"/>
              <a:t> of </a:t>
            </a:r>
            <a:r>
              <a:rPr lang="pl-PL" dirty="0" err="1"/>
              <a:t>Research</a:t>
            </a:r>
            <a:r>
              <a:rPr lang="pl-PL" dirty="0"/>
              <a:t> Administration</a:t>
            </a:r>
            <a:endParaRPr lang="en-AU" dirty="0"/>
          </a:p>
          <a:p>
            <a:r>
              <a:rPr lang="en-AU" dirty="0"/>
              <a:t>(</a:t>
            </a:r>
            <a:r>
              <a:rPr lang="en-AU" dirty="0" err="1"/>
              <a:t>Biuro</a:t>
            </a:r>
            <a:r>
              <a:rPr lang="en-AU" dirty="0"/>
              <a:t> </a:t>
            </a:r>
            <a:r>
              <a:rPr lang="en-AU" dirty="0" err="1"/>
              <a:t>Obsługi</a:t>
            </a:r>
            <a:r>
              <a:rPr lang="en-AU" dirty="0"/>
              <a:t> </a:t>
            </a:r>
            <a:r>
              <a:rPr lang="en-AU" dirty="0" err="1"/>
              <a:t>Badań</a:t>
            </a:r>
            <a:r>
              <a:rPr lang="en-AU" dirty="0"/>
              <a:t>)</a:t>
            </a:r>
            <a:br>
              <a:rPr lang="en-AU" dirty="0"/>
            </a:br>
            <a:r>
              <a:rPr lang="en-AU" dirty="0" err="1"/>
              <a:t>Krakowskie</a:t>
            </a:r>
            <a:r>
              <a:rPr lang="en-AU" dirty="0"/>
              <a:t> </a:t>
            </a:r>
            <a:r>
              <a:rPr lang="en-AU" dirty="0" err="1"/>
              <a:t>Przedmieście</a:t>
            </a:r>
            <a:r>
              <a:rPr lang="en-AU" dirty="0"/>
              <a:t> 26/28. </a:t>
            </a:r>
          </a:p>
          <a:p>
            <a:r>
              <a:rPr lang="en-AU" dirty="0"/>
              <a:t>00-927 Warszawa</a:t>
            </a:r>
            <a:br>
              <a:rPr lang="en-AU" dirty="0"/>
            </a:br>
            <a:r>
              <a:rPr lang="en-AU" dirty="0" err="1"/>
              <a:t>Audytorium</a:t>
            </a:r>
            <a:r>
              <a:rPr lang="en-AU" dirty="0"/>
              <a:t> Maximum, </a:t>
            </a:r>
            <a:r>
              <a:rPr lang="pl-PL" dirty="0"/>
              <a:t>1</a:t>
            </a:r>
            <a:r>
              <a:rPr lang="en-AU" dirty="0" err="1"/>
              <a:t>st</a:t>
            </a:r>
            <a:r>
              <a:rPr lang="en-AU" dirty="0"/>
              <a:t> floor</a:t>
            </a:r>
          </a:p>
          <a:p>
            <a:endParaRPr lang="pl-PL" dirty="0"/>
          </a:p>
          <a:p>
            <a:r>
              <a:rPr lang="pl-PL" dirty="0"/>
              <a:t>http://bob.uw.edu.pl/kontakt/</a:t>
            </a:r>
          </a:p>
          <a:p>
            <a:r>
              <a:rPr lang="pl-PL" dirty="0"/>
              <a:t> </a:t>
            </a:r>
          </a:p>
        </p:txBody>
      </p:sp>
    </p:spTree>
    <p:extLst>
      <p:ext uri="{BB962C8B-B14F-4D97-AF65-F5344CB8AC3E}">
        <p14:creationId xmlns:p14="http://schemas.microsoft.com/office/powerpoint/2010/main" val="1469693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202C57-73C0-4C05-AB21-2F865D4BA2E8}"/>
              </a:ext>
            </a:extLst>
          </p:cNvPr>
          <p:cNvSpPr>
            <a:spLocks noGrp="1"/>
          </p:cNvSpPr>
          <p:nvPr>
            <p:ph type="title"/>
          </p:nvPr>
        </p:nvSpPr>
        <p:spPr>
          <a:xfrm>
            <a:off x="677334" y="542500"/>
            <a:ext cx="11200987" cy="3057296"/>
          </a:xfrm>
        </p:spPr>
        <p:txBody>
          <a:bodyPr>
            <a:normAutofit/>
          </a:bodyPr>
          <a:lstStyle/>
          <a:p>
            <a:pPr algn="ctr"/>
            <a:r>
              <a:rPr lang="pl-PL" sz="4800" b="1" dirty="0" err="1">
                <a:effectLst>
                  <a:outerShdw blurRad="38100" dist="38100" dir="2700000" algn="tl">
                    <a:srgbClr val="000000">
                      <a:alpha val="43137"/>
                    </a:srgbClr>
                  </a:outerShdw>
                </a:effectLst>
              </a:rPr>
              <a:t>Thank</a:t>
            </a:r>
            <a:r>
              <a:rPr lang="pl-PL" sz="4800" b="1" dirty="0">
                <a:effectLst>
                  <a:outerShdw blurRad="38100" dist="38100" dir="2700000" algn="tl">
                    <a:srgbClr val="000000">
                      <a:alpha val="43137"/>
                    </a:srgbClr>
                  </a:outerShdw>
                </a:effectLst>
              </a:rPr>
              <a:t> </a:t>
            </a:r>
            <a:r>
              <a:rPr lang="pl-PL" sz="4800" b="1" dirty="0" err="1">
                <a:effectLst>
                  <a:outerShdw blurRad="38100" dist="38100" dir="2700000" algn="tl">
                    <a:srgbClr val="000000">
                      <a:alpha val="43137"/>
                    </a:srgbClr>
                  </a:outerShdw>
                </a:effectLst>
              </a:rPr>
              <a:t>you</a:t>
            </a:r>
            <a:r>
              <a:rPr lang="pl-PL" sz="4800" b="1" dirty="0">
                <a:effectLst>
                  <a:outerShdw blurRad="38100" dist="38100" dir="2700000" algn="tl">
                    <a:srgbClr val="000000">
                      <a:alpha val="43137"/>
                    </a:srgbClr>
                  </a:outerShdw>
                </a:effectLst>
              </a:rPr>
              <a:t> for </a:t>
            </a:r>
            <a:r>
              <a:rPr lang="pl-PL" sz="4800" b="1" dirty="0" err="1">
                <a:effectLst>
                  <a:outerShdw blurRad="38100" dist="38100" dir="2700000" algn="tl">
                    <a:srgbClr val="000000">
                      <a:alpha val="43137"/>
                    </a:srgbClr>
                  </a:outerShdw>
                </a:effectLst>
              </a:rPr>
              <a:t>your</a:t>
            </a:r>
            <a:r>
              <a:rPr lang="pl-PL" sz="4800" b="1" dirty="0">
                <a:effectLst>
                  <a:outerShdw blurRad="38100" dist="38100" dir="2700000" algn="tl">
                    <a:srgbClr val="000000">
                      <a:alpha val="43137"/>
                    </a:srgbClr>
                  </a:outerShdw>
                </a:effectLst>
              </a:rPr>
              <a:t> </a:t>
            </a:r>
            <a:r>
              <a:rPr lang="pl-PL" sz="4800" b="1" dirty="0" err="1">
                <a:effectLst>
                  <a:outerShdw blurRad="38100" dist="38100" dir="2700000" algn="tl">
                    <a:srgbClr val="000000">
                      <a:alpha val="43137"/>
                    </a:srgbClr>
                  </a:outerShdw>
                </a:effectLst>
              </a:rPr>
              <a:t>attention</a:t>
            </a:r>
            <a:r>
              <a:rPr lang="pl-PL" sz="4800" b="1" dirty="0">
                <a:effectLst>
                  <a:outerShdw blurRad="38100" dist="38100" dir="2700000" algn="tl">
                    <a:srgbClr val="000000">
                      <a:alpha val="43137"/>
                    </a:srgbClr>
                  </a:outerShdw>
                </a:effectLst>
              </a:rPr>
              <a:t>.</a:t>
            </a:r>
            <a:br>
              <a:rPr lang="pl-PL" sz="4800" b="1" dirty="0">
                <a:effectLst>
                  <a:outerShdw blurRad="38100" dist="38100" dir="2700000" algn="tl">
                    <a:srgbClr val="000000">
                      <a:alpha val="43137"/>
                    </a:srgbClr>
                  </a:outerShdw>
                </a:effectLst>
              </a:rPr>
            </a:br>
            <a:r>
              <a:rPr lang="pl-PL" sz="4800" b="1" dirty="0">
                <a:effectLst>
                  <a:outerShdw blurRad="38100" dist="38100" dir="2700000" algn="tl">
                    <a:srgbClr val="000000">
                      <a:alpha val="43137"/>
                    </a:srgbClr>
                  </a:outerShdw>
                </a:effectLst>
              </a:rPr>
              <a:t>Good </a:t>
            </a:r>
            <a:r>
              <a:rPr lang="pl-PL" sz="4800" b="1" dirty="0" err="1">
                <a:effectLst>
                  <a:outerShdw blurRad="38100" dist="38100" dir="2700000" algn="tl">
                    <a:srgbClr val="000000">
                      <a:alpha val="43137"/>
                    </a:srgbClr>
                  </a:outerShdw>
                </a:effectLst>
              </a:rPr>
              <a:t>luck</a:t>
            </a:r>
            <a:r>
              <a:rPr lang="pl-PL" sz="4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9089758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7888" y="864525"/>
            <a:ext cx="7886700" cy="490450"/>
          </a:xfrm>
        </p:spPr>
        <p:txBody>
          <a:bodyPr>
            <a:normAutofit/>
          </a:bodyPr>
          <a:lstStyle/>
          <a:p>
            <a:pPr algn="ctr"/>
            <a:r>
              <a:rPr lang="pl-PL" altLang="pl-PL" sz="2400" b="1" dirty="0">
                <a:solidFill>
                  <a:prstClr val="black"/>
                </a:solidFill>
              </a:rPr>
              <a:t>BASIC REQUIREMENTS </a:t>
            </a:r>
            <a:endParaRPr lang="pl-PL" sz="2400" b="1" dirty="0"/>
          </a:p>
        </p:txBody>
      </p:sp>
      <p:sp>
        <p:nvSpPr>
          <p:cNvPr id="3" name="Podtytuł 2"/>
          <p:cNvSpPr>
            <a:spLocks noGrp="1"/>
          </p:cNvSpPr>
          <p:nvPr>
            <p:ph type="body" idx="1"/>
          </p:nvPr>
        </p:nvSpPr>
        <p:spPr>
          <a:xfrm>
            <a:off x="2147888" y="1546168"/>
            <a:ext cx="7886700" cy="4543484"/>
          </a:xfrm>
        </p:spPr>
        <p:txBody>
          <a:bodyPr>
            <a:normAutofit/>
          </a:bodyPr>
          <a:lstStyle/>
          <a:p>
            <a:pPr marL="171450" indent="-171450" algn="just" defTabSz="685800">
              <a:lnSpc>
                <a:spcPct val="150000"/>
              </a:lnSpc>
              <a:spcBef>
                <a:spcPts val="750"/>
              </a:spcBef>
              <a:buFont typeface="Arial" panose="020B0604020202020204" pitchFamily="34" charset="0"/>
              <a:buChar char="•"/>
            </a:pPr>
            <a:r>
              <a:rPr lang="en-AU" sz="1800" dirty="0">
                <a:latin typeface="+mj-lt"/>
              </a:rPr>
              <a:t>Basic research proposals may be submitted to the call </a:t>
            </a:r>
            <a:endParaRPr lang="en-AU" altLang="pl-PL" sz="1800" dirty="0">
              <a:solidFill>
                <a:prstClr val="black"/>
              </a:solidFill>
              <a:latin typeface="+mj-lt"/>
              <a:cs typeface="Times New Roman" panose="02020603050405020304" pitchFamily="18" charset="0"/>
            </a:endParaRPr>
          </a:p>
          <a:p>
            <a:pPr marL="171450" indent="-171450" algn="just" defTabSz="685800">
              <a:lnSpc>
                <a:spcPct val="150000"/>
              </a:lnSpc>
              <a:spcBef>
                <a:spcPts val="750"/>
              </a:spcBef>
              <a:buFont typeface="Arial" panose="020B0604020202020204" pitchFamily="34" charset="0"/>
              <a:buChar char="•"/>
            </a:pPr>
            <a:r>
              <a:rPr lang="en-AU" altLang="pl-PL" sz="1800" dirty="0">
                <a:solidFill>
                  <a:prstClr val="black"/>
                </a:solidFill>
                <a:latin typeface="+mj-lt"/>
                <a:cs typeface="Times New Roman" panose="02020603050405020304" pitchFamily="18" charset="0"/>
              </a:rPr>
              <a:t>The Principal investigator is not a PhD holder</a:t>
            </a:r>
          </a:p>
          <a:p>
            <a:pPr marL="171450" indent="-171450" algn="just" defTabSz="685800">
              <a:lnSpc>
                <a:spcPct val="150000"/>
              </a:lnSpc>
              <a:spcBef>
                <a:spcPts val="750"/>
              </a:spcBef>
              <a:buFont typeface="Arial" panose="020B0604020202020204" pitchFamily="34" charset="0"/>
              <a:buChar char="•"/>
            </a:pPr>
            <a:r>
              <a:rPr lang="en-AU" altLang="pl-PL" sz="1800" dirty="0">
                <a:solidFill>
                  <a:prstClr val="black"/>
                </a:solidFill>
                <a:latin typeface="+mj-lt"/>
                <a:cs typeface="Times New Roman" panose="02020603050405020304" pitchFamily="18" charset="0"/>
              </a:rPr>
              <a:t>Projects can be carried out for the period of 12, 24 or 36 months</a:t>
            </a:r>
          </a:p>
          <a:p>
            <a:pPr marL="171450" indent="-171450" algn="just" defTabSz="685800">
              <a:lnSpc>
                <a:spcPct val="150000"/>
              </a:lnSpc>
              <a:spcBef>
                <a:spcPts val="750"/>
              </a:spcBef>
              <a:buFont typeface="Arial" panose="020B0604020202020204" pitchFamily="34" charset="0"/>
              <a:buChar char="•"/>
            </a:pPr>
            <a:r>
              <a:rPr lang="en-AU" altLang="pl-PL" sz="1800" dirty="0">
                <a:solidFill>
                  <a:prstClr val="black"/>
                </a:solidFill>
                <a:latin typeface="+mj-lt"/>
                <a:cs typeface="Times New Roman" panose="02020603050405020304" pitchFamily="18" charset="0"/>
              </a:rPr>
              <a:t>Maximum available funds are:</a:t>
            </a:r>
          </a:p>
          <a:p>
            <a:pPr marL="514350" lvl="1" indent="-171450" algn="just" defTabSz="685800">
              <a:lnSpc>
                <a:spcPct val="150000"/>
              </a:lnSpc>
              <a:spcBef>
                <a:spcPts val="375"/>
              </a:spcBef>
              <a:buFont typeface="Wingdings" panose="05000000000000000000" pitchFamily="2" charset="2"/>
              <a:buChar char="à"/>
            </a:pPr>
            <a:r>
              <a:rPr lang="en-AU" altLang="pl-PL" sz="1800" dirty="0">
                <a:solidFill>
                  <a:prstClr val="black"/>
                </a:solidFill>
                <a:latin typeface="+mj-lt"/>
                <a:cs typeface="Times New Roman" panose="02020603050405020304" pitchFamily="18" charset="0"/>
              </a:rPr>
              <a:t> 70,000 PLN for projects lasting 12 months</a:t>
            </a:r>
          </a:p>
          <a:p>
            <a:pPr marL="514350" lvl="1" indent="-171450" algn="just" defTabSz="685800">
              <a:lnSpc>
                <a:spcPct val="150000"/>
              </a:lnSpc>
              <a:spcBef>
                <a:spcPts val="375"/>
              </a:spcBef>
              <a:buFont typeface="Wingdings" panose="05000000000000000000" pitchFamily="2" charset="2"/>
              <a:buChar char="à"/>
            </a:pPr>
            <a:r>
              <a:rPr lang="en-AU" altLang="pl-PL" sz="1800" dirty="0">
                <a:solidFill>
                  <a:prstClr val="black"/>
                </a:solidFill>
                <a:latin typeface="+mj-lt"/>
                <a:cs typeface="Times New Roman" panose="02020603050405020304" pitchFamily="18" charset="0"/>
              </a:rPr>
              <a:t> 140,000 PLN </a:t>
            </a:r>
            <a:r>
              <a:rPr lang="en-AU" altLang="pl-PL" sz="1800" dirty="0">
                <a:solidFill>
                  <a:prstClr val="black"/>
                </a:solidFill>
                <a:latin typeface="Calibri Light"/>
                <a:cs typeface="Times New Roman" panose="02020603050405020304" pitchFamily="18" charset="0"/>
              </a:rPr>
              <a:t>for projects lasting </a:t>
            </a:r>
            <a:r>
              <a:rPr lang="en-AU" altLang="pl-PL" sz="1800" dirty="0">
                <a:solidFill>
                  <a:prstClr val="black"/>
                </a:solidFill>
                <a:latin typeface="+mj-lt"/>
                <a:cs typeface="Times New Roman" panose="02020603050405020304" pitchFamily="18" charset="0"/>
              </a:rPr>
              <a:t>24 months</a:t>
            </a:r>
          </a:p>
          <a:p>
            <a:pPr marL="514350" lvl="1" indent="-171450" algn="just" defTabSz="685800">
              <a:lnSpc>
                <a:spcPct val="150000"/>
              </a:lnSpc>
              <a:spcBef>
                <a:spcPts val="375"/>
              </a:spcBef>
              <a:buFont typeface="Wingdings" panose="05000000000000000000" pitchFamily="2" charset="2"/>
              <a:buChar char="à"/>
            </a:pPr>
            <a:r>
              <a:rPr lang="en-AU" altLang="pl-PL" sz="1800" dirty="0">
                <a:solidFill>
                  <a:prstClr val="black"/>
                </a:solidFill>
                <a:latin typeface="+mj-lt"/>
                <a:cs typeface="Times New Roman" panose="02020603050405020304" pitchFamily="18" charset="0"/>
              </a:rPr>
              <a:t> 210,000 PLN </a:t>
            </a:r>
            <a:r>
              <a:rPr lang="en-AU" altLang="pl-PL" sz="1800" dirty="0">
                <a:solidFill>
                  <a:prstClr val="black"/>
                </a:solidFill>
                <a:latin typeface="Calibri Light"/>
                <a:cs typeface="Times New Roman" panose="02020603050405020304" pitchFamily="18" charset="0"/>
              </a:rPr>
              <a:t>for projects lasting </a:t>
            </a:r>
            <a:r>
              <a:rPr lang="en-AU" altLang="pl-PL" sz="1800" dirty="0">
                <a:solidFill>
                  <a:prstClr val="black"/>
                </a:solidFill>
                <a:latin typeface="+mj-lt"/>
                <a:cs typeface="Times New Roman" panose="02020603050405020304" pitchFamily="18" charset="0"/>
              </a:rPr>
              <a:t>36 months</a:t>
            </a:r>
          </a:p>
          <a:p>
            <a:pPr algn="just">
              <a:lnSpc>
                <a:spcPct val="150000"/>
              </a:lnSpc>
            </a:pPr>
            <a:endParaRPr lang="pl-PL" sz="1800" dirty="0">
              <a:latin typeface="+mj-lt"/>
            </a:endParaRPr>
          </a:p>
        </p:txBody>
      </p:sp>
    </p:spTree>
    <p:extLst>
      <p:ext uri="{BB962C8B-B14F-4D97-AF65-F5344CB8AC3E}">
        <p14:creationId xmlns:p14="http://schemas.microsoft.com/office/powerpoint/2010/main" val="289235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7888" y="748146"/>
            <a:ext cx="7886700" cy="723208"/>
          </a:xfrm>
        </p:spPr>
        <p:txBody>
          <a:bodyPr>
            <a:normAutofit/>
          </a:bodyPr>
          <a:lstStyle/>
          <a:p>
            <a:pPr algn="ctr"/>
            <a:r>
              <a:rPr lang="pl-PL" altLang="pl-PL" sz="2400" b="1" dirty="0">
                <a:solidFill>
                  <a:prstClr val="black"/>
                </a:solidFill>
              </a:rPr>
              <a:t>BASIC REQUIREMENTS </a:t>
            </a:r>
            <a:endParaRPr lang="pl-PL" sz="2400" b="1" dirty="0"/>
          </a:p>
        </p:txBody>
      </p:sp>
      <p:sp>
        <p:nvSpPr>
          <p:cNvPr id="3" name="Podtytuł 2"/>
          <p:cNvSpPr>
            <a:spLocks noGrp="1"/>
          </p:cNvSpPr>
          <p:nvPr>
            <p:ph type="body" idx="1"/>
          </p:nvPr>
        </p:nvSpPr>
        <p:spPr>
          <a:xfrm>
            <a:off x="2147888" y="1770612"/>
            <a:ext cx="7886700" cy="4319040"/>
          </a:xfrm>
        </p:spPr>
        <p:txBody>
          <a:bodyPr>
            <a:normAutofit/>
          </a:bodyPr>
          <a:lstStyle/>
          <a:p>
            <a:pPr marL="171450" indent="-171450" algn="just" defTabSz="685800">
              <a:lnSpc>
                <a:spcPct val="150000"/>
              </a:lnSpc>
              <a:spcBef>
                <a:spcPts val="750"/>
              </a:spcBef>
              <a:buFont typeface="Arial" panose="020B0604020202020204" pitchFamily="34" charset="0"/>
              <a:buChar char="•"/>
            </a:pPr>
            <a:r>
              <a:rPr lang="en-AU" sz="1800" dirty="0">
                <a:latin typeface="+mj-lt"/>
              </a:rPr>
              <a:t>The number of research team members must not exceed three.</a:t>
            </a:r>
          </a:p>
          <a:p>
            <a:pPr marL="171450" indent="-171450" algn="just" defTabSz="685800">
              <a:lnSpc>
                <a:spcPct val="150000"/>
              </a:lnSpc>
              <a:spcBef>
                <a:spcPts val="750"/>
              </a:spcBef>
              <a:buFont typeface="Arial" panose="020B0604020202020204" pitchFamily="34" charset="0"/>
              <a:buChar char="•"/>
            </a:pPr>
            <a:r>
              <a:rPr lang="en-AU" altLang="pl-PL" sz="1800" dirty="0">
                <a:solidFill>
                  <a:prstClr val="black"/>
                </a:solidFill>
                <a:latin typeface="+mj-lt"/>
                <a:cs typeface="Times New Roman" panose="02020603050405020304" pitchFamily="18" charset="0"/>
              </a:rPr>
              <a:t>The research team member who is the holder of a research title will act as mentor</a:t>
            </a:r>
          </a:p>
          <a:p>
            <a:pPr marL="171450" indent="-171450" algn="just" defTabSz="685800">
              <a:lnSpc>
                <a:spcPct val="150000"/>
              </a:lnSpc>
              <a:spcBef>
                <a:spcPts val="750"/>
              </a:spcBef>
              <a:buFont typeface="Arial" panose="020B0604020202020204" pitchFamily="34" charset="0"/>
              <a:buChar char="•"/>
            </a:pPr>
            <a:r>
              <a:rPr lang="en-AU" sz="1800" dirty="0">
                <a:latin typeface="+mj-lt"/>
              </a:rPr>
              <a:t>The mentor must not be a beneficiary of funding granted for the project in any form whatsoever. </a:t>
            </a:r>
            <a:endParaRPr lang="en-AU" sz="1800" dirty="0">
              <a:solidFill>
                <a:prstClr val="black"/>
              </a:solidFill>
              <a:latin typeface="+mj-lt"/>
              <a:cs typeface="Times New Roman" panose="02020603050405020304" pitchFamily="18" charset="0"/>
            </a:endParaRPr>
          </a:p>
          <a:p>
            <a:pPr marL="171450" indent="-171450" algn="just" defTabSz="685800">
              <a:lnSpc>
                <a:spcPct val="150000"/>
              </a:lnSpc>
              <a:spcBef>
                <a:spcPts val="750"/>
              </a:spcBef>
              <a:buFont typeface="Arial" panose="020B0604020202020204" pitchFamily="34" charset="0"/>
              <a:buChar char="•"/>
            </a:pPr>
            <a:r>
              <a:rPr lang="en-AU" sz="1800" dirty="0">
                <a:latin typeface="+mj-lt"/>
              </a:rPr>
              <a:t>The costs of research equipment, devices and software to be purchased or constructed cannot exceed 30% of the funds applied for in the research project</a:t>
            </a:r>
          </a:p>
          <a:p>
            <a:pPr marL="171450" indent="-171450" algn="just" defTabSz="685800">
              <a:lnSpc>
                <a:spcPct val="150000"/>
              </a:lnSpc>
              <a:spcBef>
                <a:spcPts val="750"/>
              </a:spcBef>
              <a:buFont typeface="Arial" panose="020B0604020202020204" pitchFamily="34" charset="0"/>
              <a:buChar char="•"/>
            </a:pPr>
            <a:r>
              <a:rPr lang="en-AU" sz="1800" dirty="0">
                <a:latin typeface="+mj-lt"/>
              </a:rPr>
              <a:t>The project budget must be planned for the entire period of project implementation, without division into years. </a:t>
            </a:r>
            <a:endParaRPr lang="en-AU" altLang="pl-PL" sz="1800" dirty="0">
              <a:solidFill>
                <a:prstClr val="black"/>
              </a:solidFill>
              <a:latin typeface="+mj-lt"/>
              <a:cs typeface="Times New Roman" panose="02020603050405020304" pitchFamily="18" charset="0"/>
            </a:endParaRPr>
          </a:p>
          <a:p>
            <a:pPr algn="just">
              <a:lnSpc>
                <a:spcPct val="150000"/>
              </a:lnSpc>
            </a:pPr>
            <a:endParaRPr lang="pl-PL" sz="1800" dirty="0">
              <a:latin typeface="+mj-lt"/>
            </a:endParaRPr>
          </a:p>
        </p:txBody>
      </p:sp>
    </p:spTree>
    <p:extLst>
      <p:ext uri="{BB962C8B-B14F-4D97-AF65-F5344CB8AC3E}">
        <p14:creationId xmlns:p14="http://schemas.microsoft.com/office/powerpoint/2010/main" val="7993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7"/>
            <a:ext cx="10515600" cy="1099689"/>
          </a:xfrm>
        </p:spPr>
        <p:txBody>
          <a:bodyPr>
            <a:normAutofit/>
          </a:bodyPr>
          <a:lstStyle/>
          <a:p>
            <a:r>
              <a:rPr lang="en-AU" sz="3600" b="1" dirty="0"/>
              <a:t>Basic research</a:t>
            </a:r>
          </a:p>
        </p:txBody>
      </p:sp>
      <p:sp>
        <p:nvSpPr>
          <p:cNvPr id="3" name="Symbol zastępczy zawartości 2"/>
          <p:cNvSpPr>
            <a:spLocks noGrp="1"/>
          </p:cNvSpPr>
          <p:nvPr>
            <p:ph idx="1"/>
          </p:nvPr>
        </p:nvSpPr>
        <p:spPr/>
        <p:txBody>
          <a:bodyPr>
            <a:normAutofit/>
          </a:bodyPr>
          <a:lstStyle/>
          <a:p>
            <a:pPr marL="0" indent="0">
              <a:lnSpc>
                <a:spcPct val="100000"/>
              </a:lnSpc>
              <a:buNone/>
            </a:pPr>
            <a:endParaRPr lang="pl-PL" dirty="0"/>
          </a:p>
          <a:p>
            <a:pPr marL="0" indent="0">
              <a:lnSpc>
                <a:spcPct val="100000"/>
              </a:lnSpc>
              <a:buNone/>
            </a:pPr>
            <a:r>
              <a:rPr lang="en-AU" dirty="0"/>
              <a:t>Basic research is defined as empirical or theoretical endeavours undertaken to gain new knowledge of the foundations of phenomena and observable facts, without any direct commercial use.</a:t>
            </a:r>
            <a:endParaRPr lang="en-AU" sz="2800" dirty="0"/>
          </a:p>
        </p:txBody>
      </p:sp>
    </p:spTree>
    <p:extLst>
      <p:ext uri="{BB962C8B-B14F-4D97-AF65-F5344CB8AC3E}">
        <p14:creationId xmlns:p14="http://schemas.microsoft.com/office/powerpoint/2010/main" val="113271822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233A9F-35A0-4ED8-93C6-AE389239A5FF}"/>
              </a:ext>
            </a:extLst>
          </p:cNvPr>
          <p:cNvSpPr>
            <a:spLocks noGrp="1"/>
          </p:cNvSpPr>
          <p:nvPr>
            <p:ph type="title"/>
          </p:nvPr>
        </p:nvSpPr>
        <p:spPr>
          <a:xfrm>
            <a:off x="438705" y="346230"/>
            <a:ext cx="10515600" cy="1117973"/>
          </a:xfrm>
        </p:spPr>
        <p:txBody>
          <a:bodyPr>
            <a:normAutofit fontScale="90000"/>
          </a:bodyPr>
          <a:lstStyle/>
          <a:p>
            <a:r>
              <a:rPr lang="en-AU" dirty="0"/>
              <a:t>Each researcher must have an </a:t>
            </a:r>
            <a:r>
              <a:rPr lang="en-AU" b="1" dirty="0"/>
              <a:t>ORCID </a:t>
            </a:r>
            <a:br>
              <a:rPr lang="en-AU" b="1" dirty="0">
                <a:effectLst/>
              </a:rPr>
            </a:br>
            <a:r>
              <a:rPr lang="en-AU" b="1" dirty="0">
                <a:effectLst/>
              </a:rPr>
              <a:t>– ID for researchers</a:t>
            </a:r>
            <a:endParaRPr lang="en-AU" dirty="0">
              <a:effectLst/>
            </a:endParaRPr>
          </a:p>
        </p:txBody>
      </p:sp>
      <p:pic>
        <p:nvPicPr>
          <p:cNvPr id="4" name="Symbol zastępczy zawartości 3">
            <a:extLst>
              <a:ext uri="{FF2B5EF4-FFF2-40B4-BE49-F238E27FC236}">
                <a16:creationId xmlns:a16="http://schemas.microsoft.com/office/drawing/2014/main" id="{323BF91A-6A03-4B58-B958-3D8EB182601A}"/>
              </a:ext>
            </a:extLst>
          </p:cNvPr>
          <p:cNvPicPr>
            <a:picLocks noGrp="1" noChangeAspect="1"/>
          </p:cNvPicPr>
          <p:nvPr>
            <p:ph idx="1"/>
          </p:nvPr>
        </p:nvPicPr>
        <p:blipFill>
          <a:blip r:embed="rId3"/>
          <a:stretch>
            <a:fillRect/>
          </a:stretch>
        </p:blipFill>
        <p:spPr>
          <a:xfrm>
            <a:off x="2382844" y="1955650"/>
            <a:ext cx="7286625" cy="2257425"/>
          </a:xfrm>
          <a:prstGeom prst="rect">
            <a:avLst/>
          </a:prstGeom>
        </p:spPr>
      </p:pic>
      <p:sp>
        <p:nvSpPr>
          <p:cNvPr id="5" name="pole tekstowe 4">
            <a:extLst>
              <a:ext uri="{FF2B5EF4-FFF2-40B4-BE49-F238E27FC236}">
                <a16:creationId xmlns:a16="http://schemas.microsoft.com/office/drawing/2014/main" id="{3894C124-B2D2-4320-B0D9-92E2A7A3E3B4}"/>
              </a:ext>
            </a:extLst>
          </p:cNvPr>
          <p:cNvSpPr txBox="1"/>
          <p:nvPr/>
        </p:nvSpPr>
        <p:spPr>
          <a:xfrm>
            <a:off x="659046" y="4457634"/>
            <a:ext cx="11209866" cy="1938992"/>
          </a:xfrm>
          <a:prstGeom prst="rect">
            <a:avLst/>
          </a:prstGeom>
          <a:noFill/>
        </p:spPr>
        <p:txBody>
          <a:bodyPr wrap="square" rtlCol="0">
            <a:spAutoFit/>
          </a:bodyPr>
          <a:lstStyle/>
          <a:p>
            <a:r>
              <a:rPr lang="en-AU" sz="2400" b="1" dirty="0" err="1"/>
              <a:t>ORCiD</a:t>
            </a:r>
            <a:r>
              <a:rPr lang="en-AU" sz="2400" b="1" dirty="0"/>
              <a:t> is a digital ID </a:t>
            </a:r>
            <a:r>
              <a:rPr lang="en-AU" sz="2400" dirty="0"/>
              <a:t>that distinguishes you from every other researcher in the electronic resources. It is designated to eliminate the problem od lapped names of authors, different written versions of authors’ names and also to specify the identity of the researcher. </a:t>
            </a:r>
          </a:p>
          <a:p>
            <a:r>
              <a:rPr lang="en-AU" sz="2400" dirty="0"/>
              <a:t>At the moment ORCID is not obligatory.</a:t>
            </a:r>
          </a:p>
        </p:txBody>
      </p:sp>
    </p:spTree>
    <p:extLst>
      <p:ext uri="{BB962C8B-B14F-4D97-AF65-F5344CB8AC3E}">
        <p14:creationId xmlns:p14="http://schemas.microsoft.com/office/powerpoint/2010/main" val="290821864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7"/>
            <a:ext cx="10515600" cy="1105864"/>
          </a:xfrm>
        </p:spPr>
        <p:txBody>
          <a:bodyPr>
            <a:normAutofit/>
          </a:bodyPr>
          <a:lstStyle/>
          <a:p>
            <a:r>
              <a:rPr lang="en-AU" sz="3600" b="1" dirty="0"/>
              <a:t>NCN research projects</a:t>
            </a:r>
          </a:p>
        </p:txBody>
      </p:sp>
      <p:sp>
        <p:nvSpPr>
          <p:cNvPr id="6" name="Symbol zastępczy zawartości 5">
            <a:extLst>
              <a:ext uri="{FF2B5EF4-FFF2-40B4-BE49-F238E27FC236}">
                <a16:creationId xmlns:a16="http://schemas.microsoft.com/office/drawing/2014/main" id="{039B5EA7-01E8-45D3-AF1F-435E749F90F8}"/>
              </a:ext>
            </a:extLst>
          </p:cNvPr>
          <p:cNvSpPr>
            <a:spLocks noGrp="1"/>
          </p:cNvSpPr>
          <p:nvPr>
            <p:ph idx="1"/>
          </p:nvPr>
        </p:nvSpPr>
        <p:spPr>
          <a:xfrm>
            <a:off x="343914" y="1325880"/>
            <a:ext cx="10430104" cy="4715483"/>
          </a:xfrm>
        </p:spPr>
        <p:txBody>
          <a:bodyPr>
            <a:normAutofit/>
          </a:bodyPr>
          <a:lstStyle/>
          <a:p>
            <a:r>
              <a:rPr lang="en-US" sz="2400" dirty="0"/>
              <a:t>Proposals must be submitted electronically via ZSUN/OSF, available at </a:t>
            </a:r>
            <a:r>
              <a:rPr lang="en-US" sz="2400" dirty="0">
                <a:hlinkClick r:id="rId3"/>
              </a:rPr>
              <a:t>https://osf.opi.org.pl</a:t>
            </a:r>
            <a:r>
              <a:rPr lang="pl-PL" sz="2400" dirty="0">
                <a:hlinkClick r:id="rId4"/>
              </a:rPr>
              <a:t> </a:t>
            </a:r>
            <a:endParaRPr lang="pl-PL" sz="2400" dirty="0"/>
          </a:p>
          <a:p>
            <a:endParaRPr lang="pl-PL" sz="2000" dirty="0"/>
          </a:p>
        </p:txBody>
      </p:sp>
      <p:pic>
        <p:nvPicPr>
          <p:cNvPr id="5" name="Obraz 4">
            <a:extLst>
              <a:ext uri="{FF2B5EF4-FFF2-40B4-BE49-F238E27FC236}">
                <a16:creationId xmlns:a16="http://schemas.microsoft.com/office/drawing/2014/main" id="{8998300A-2BB5-4B11-8390-20AD192DB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30" y="190253"/>
            <a:ext cx="439304" cy="433524"/>
          </a:xfrm>
          <a:prstGeom prst="rect">
            <a:avLst/>
          </a:prstGeom>
        </p:spPr>
      </p:pic>
      <p:pic>
        <p:nvPicPr>
          <p:cNvPr id="3" name="Obraz 2"/>
          <p:cNvPicPr>
            <a:picLocks noChangeAspect="1"/>
          </p:cNvPicPr>
          <p:nvPr/>
        </p:nvPicPr>
        <p:blipFill rotWithShape="1">
          <a:blip r:embed="rId6">
            <a:extLst>
              <a:ext uri="{28A0092B-C50C-407E-A947-70E740481C1C}">
                <a14:useLocalDpi xmlns:a14="http://schemas.microsoft.com/office/drawing/2010/main" val="0"/>
              </a:ext>
            </a:extLst>
          </a:blip>
          <a:srcRect b="7096"/>
          <a:stretch/>
        </p:blipFill>
        <p:spPr>
          <a:xfrm>
            <a:off x="3845596" y="2237657"/>
            <a:ext cx="4002264" cy="4074367"/>
          </a:xfrm>
          <a:prstGeom prst="rect">
            <a:avLst/>
          </a:prstGeom>
        </p:spPr>
      </p:pic>
      <p:pic>
        <p:nvPicPr>
          <p:cNvPr id="7" name="Obraz 6">
            <a:extLst>
              <a:ext uri="{FF2B5EF4-FFF2-40B4-BE49-F238E27FC236}">
                <a16:creationId xmlns:a16="http://schemas.microsoft.com/office/drawing/2014/main" id="{F48AC8FA-2205-43D3-A73D-521F4DCF63F7}"/>
              </a:ext>
            </a:extLst>
          </p:cNvPr>
          <p:cNvPicPr/>
          <p:nvPr/>
        </p:nvPicPr>
        <p:blipFill rotWithShape="1">
          <a:blip r:embed="rId7"/>
          <a:srcRect l="330" t="6466" r="31879" b="26514"/>
          <a:stretch/>
        </p:blipFill>
        <p:spPr bwMode="auto">
          <a:xfrm>
            <a:off x="2852913" y="2048256"/>
            <a:ext cx="6291087" cy="4263767"/>
          </a:xfrm>
          <a:prstGeom prst="rect">
            <a:avLst/>
          </a:prstGeom>
          <a:ln>
            <a:noFill/>
          </a:ln>
          <a:extLst>
            <a:ext uri="{53640926-AAD7-44D8-BBD7-CCE9431645EC}">
              <a14:shadowObscured xmlns:a14="http://schemas.microsoft.com/office/drawing/2010/main"/>
            </a:ext>
          </a:extLst>
        </p:spPr>
      </p:pic>
      <p:cxnSp>
        <p:nvCxnSpPr>
          <p:cNvPr id="9" name="Łącznik prosty ze strzałką 8">
            <a:extLst>
              <a:ext uri="{FF2B5EF4-FFF2-40B4-BE49-F238E27FC236}">
                <a16:creationId xmlns:a16="http://schemas.microsoft.com/office/drawing/2014/main" id="{B7D01F54-36FB-4E76-9C59-344075302DBA}"/>
              </a:ext>
            </a:extLst>
          </p:cNvPr>
          <p:cNvCxnSpPr/>
          <p:nvPr/>
        </p:nvCxnSpPr>
        <p:spPr>
          <a:xfrm flipH="1">
            <a:off x="7708392" y="3986784"/>
            <a:ext cx="795528" cy="466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11491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344440-1379-422C-87FA-675EAF7B7506}"/>
              </a:ext>
            </a:extLst>
          </p:cNvPr>
          <p:cNvSpPr>
            <a:spLocks noGrp="1"/>
          </p:cNvSpPr>
          <p:nvPr>
            <p:ph type="title"/>
          </p:nvPr>
        </p:nvSpPr>
        <p:spPr>
          <a:xfrm>
            <a:off x="304800" y="265897"/>
            <a:ext cx="10572750" cy="1198920"/>
          </a:xfrm>
        </p:spPr>
        <p:txBody>
          <a:bodyPr>
            <a:normAutofit/>
          </a:bodyPr>
          <a:lstStyle/>
          <a:p>
            <a:r>
              <a:rPr lang="en-AU" sz="2400" dirty="0">
                <a:solidFill>
                  <a:schemeClr val="tx1"/>
                </a:solidFill>
              </a:rPr>
              <a:t>Proposal submission procedure at Office of </a:t>
            </a:r>
            <a:r>
              <a:rPr lang="en-AU" sz="2400" dirty="0"/>
              <a:t>R</a:t>
            </a:r>
            <a:r>
              <a:rPr lang="en-AU" sz="2400" dirty="0">
                <a:solidFill>
                  <a:schemeClr val="tx1"/>
                </a:solidFill>
              </a:rPr>
              <a:t>esearch </a:t>
            </a:r>
            <a:r>
              <a:rPr lang="en-AU" sz="2400" dirty="0"/>
              <a:t>A</a:t>
            </a:r>
            <a:r>
              <a:rPr lang="en-AU" sz="2400" dirty="0">
                <a:solidFill>
                  <a:schemeClr val="tx1"/>
                </a:solidFill>
              </a:rPr>
              <a:t>dministration(BOB) website</a:t>
            </a:r>
            <a:r>
              <a:rPr lang="pl-PL" sz="2400" dirty="0">
                <a:solidFill>
                  <a:schemeClr val="tx1"/>
                </a:solidFill>
              </a:rPr>
              <a:t>: </a:t>
            </a:r>
            <a:br>
              <a:rPr lang="pl-PL" sz="2800" dirty="0">
                <a:solidFill>
                  <a:schemeClr val="tx1"/>
                </a:solidFill>
              </a:rPr>
            </a:br>
            <a:r>
              <a:rPr lang="pl-PL" sz="2400" dirty="0">
                <a:solidFill>
                  <a:schemeClr val="accent2"/>
                </a:solidFill>
                <a:hlinkClick r:id="rId3"/>
              </a:rPr>
              <a:t>http://bob.uw.edu.pl/ncn-opus-23-preludium-21-otwarte-konkursy/</a:t>
            </a:r>
            <a:r>
              <a:rPr lang="pl-PL" sz="2400" dirty="0">
                <a:solidFill>
                  <a:schemeClr val="accent2"/>
                </a:solidFill>
              </a:rPr>
              <a:t> </a:t>
            </a:r>
          </a:p>
        </p:txBody>
      </p:sp>
      <p:sp>
        <p:nvSpPr>
          <p:cNvPr id="5" name="Symbol zastępczy numeru slajdu 4">
            <a:extLst>
              <a:ext uri="{FF2B5EF4-FFF2-40B4-BE49-F238E27FC236}">
                <a16:creationId xmlns:a16="http://schemas.microsoft.com/office/drawing/2014/main" id="{B90A389B-BC03-4558-AF44-71D9B62E94AD}"/>
              </a:ext>
            </a:extLst>
          </p:cNvPr>
          <p:cNvSpPr>
            <a:spLocks noGrp="1"/>
          </p:cNvSpPr>
          <p:nvPr>
            <p:ph type="sldNum" sz="quarter" idx="12"/>
          </p:nvPr>
        </p:nvSpPr>
        <p:spPr/>
        <p:txBody>
          <a:bodyPr/>
          <a:lstStyle/>
          <a:p>
            <a:fld id="{B795E36F-AEDB-4777-9D2F-C10C7A9844F9}" type="slidenum">
              <a:rPr lang="pl-PL" smtClean="0"/>
              <a:pPr/>
              <a:t>9</a:t>
            </a:fld>
            <a:endParaRPr lang="pl-PL" sz="1000" dirty="0">
              <a:solidFill>
                <a:schemeClr val="bg1"/>
              </a:solidFill>
            </a:endParaRPr>
          </a:p>
        </p:txBody>
      </p:sp>
      <p:pic>
        <p:nvPicPr>
          <p:cNvPr id="7" name="Obraz 6">
            <a:extLst>
              <a:ext uri="{FF2B5EF4-FFF2-40B4-BE49-F238E27FC236}">
                <a16:creationId xmlns:a16="http://schemas.microsoft.com/office/drawing/2014/main" id="{1B037AC5-5E7D-4BBF-88F2-6ABF1F6BF485}"/>
              </a:ext>
            </a:extLst>
          </p:cNvPr>
          <p:cNvPicPr>
            <a:picLocks noChangeAspect="1"/>
          </p:cNvPicPr>
          <p:nvPr/>
        </p:nvPicPr>
        <p:blipFill rotWithShape="1">
          <a:blip r:embed="rId4"/>
          <a:srcRect l="11250" t="20078" r="13594" b="16149"/>
          <a:stretch/>
        </p:blipFill>
        <p:spPr>
          <a:xfrm>
            <a:off x="438150" y="1658153"/>
            <a:ext cx="9847946" cy="4698201"/>
          </a:xfrm>
          <a:prstGeom prst="rect">
            <a:avLst/>
          </a:prstGeom>
        </p:spPr>
      </p:pic>
    </p:spTree>
    <p:extLst>
      <p:ext uri="{BB962C8B-B14F-4D97-AF65-F5344CB8AC3E}">
        <p14:creationId xmlns:p14="http://schemas.microsoft.com/office/powerpoint/2010/main" val="2249598185"/>
      </p:ext>
    </p:extLst>
  </p:cSld>
  <p:clrMapOvr>
    <a:masterClrMapping/>
  </p:clrMapOvr>
  <p:transition spd="med">
    <p:pull/>
  </p:transition>
</p:sld>
</file>

<file path=ppt/theme/theme1.xml><?xml version="1.0" encoding="utf-8"?>
<a:theme xmlns:a="http://schemas.openxmlformats.org/drawingml/2006/main" name="Motyw_UW">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_UW" id="{2CE497C0-B440-4B74-BBAB-34619CF104B1}" vid="{1045B4CE-7BA0-4772-BE42-3B61E4CB8527}"/>
    </a:ext>
  </a:extLst>
</a:theme>
</file>

<file path=ppt/theme/theme2.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Motyw_UW</Template>
  <TotalTime>2602</TotalTime>
  <Words>3019</Words>
  <Application>Microsoft Office PowerPoint</Application>
  <PresentationFormat>Panoramiczny</PresentationFormat>
  <Paragraphs>283</Paragraphs>
  <Slides>38</Slides>
  <Notes>31</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38</vt:i4>
      </vt:variant>
    </vt:vector>
  </HeadingPairs>
  <TitlesOfParts>
    <vt:vector size="47" baseType="lpstr">
      <vt:lpstr>Arial</vt:lpstr>
      <vt:lpstr>Arial Unicode MS</vt:lpstr>
      <vt:lpstr>Calibri</vt:lpstr>
      <vt:lpstr>Calibri Light</vt:lpstr>
      <vt:lpstr>Times New Roman</vt:lpstr>
      <vt:lpstr>Wingdings</vt:lpstr>
      <vt:lpstr>Motyw_UW</vt:lpstr>
      <vt:lpstr>Office Theme</vt:lpstr>
      <vt:lpstr>Motyw pakietu Office</vt:lpstr>
      <vt:lpstr>PRELUDIUM 21</vt:lpstr>
      <vt:lpstr>PRELUDIUM – research projects for researchers who are not PhD holders https://www.ncn.gov.pl/en/ogloszenia/konkursy/preludium21</vt:lpstr>
      <vt:lpstr>PRELUDIUM - research projects for researchers who are not PhD holders https://www.ncn.gov.pl/en/ogloszenia/konkursy/preludium21</vt:lpstr>
      <vt:lpstr>BASIC REQUIREMENTS </vt:lpstr>
      <vt:lpstr>BASIC REQUIREMENTS </vt:lpstr>
      <vt:lpstr>Basic research</vt:lpstr>
      <vt:lpstr>Each researcher must have an ORCID  – ID for researchers</vt:lpstr>
      <vt:lpstr>NCN research projects</vt:lpstr>
      <vt:lpstr>Proposal submission procedure at Office of Research Administration(BOB) website:  http://bob.uw.edu.pl/ncn-opus-23-preludium-21-otwarte-konkursy/ </vt:lpstr>
      <vt:lpstr>Data concerning the Applicant (that is the University of Warsaw)  is available at: http://bob.uw.edu.pl/dane-do-wnioskow/ </vt:lpstr>
      <vt:lpstr>PRELUDIUM – team</vt:lpstr>
      <vt:lpstr>PRELUDIUM – budget</vt:lpstr>
      <vt:lpstr>PRELUDIUM – budget </vt:lpstr>
      <vt:lpstr>PRELUDIUM – budget</vt:lpstr>
      <vt:lpstr>PRELUDIUM  – non-eligible costs (examples)</vt:lpstr>
      <vt:lpstr>PRELUDIUM – additional documents</vt:lpstr>
      <vt:lpstr>PRELUDIUM – International Cooperation section (optional)</vt:lpstr>
      <vt:lpstr>NCN Calls for proposals: How to prepare your proposal</vt:lpstr>
      <vt:lpstr>Crucial elements of the proposal</vt:lpstr>
      <vt:lpstr>Crucial elements of the proposal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Other important information</vt:lpstr>
      <vt:lpstr>Possible risks</vt:lpstr>
      <vt:lpstr>NCN recommendations</vt:lpstr>
      <vt:lpstr>Principal investigator – tabs in the electronic system that raise doubts</vt:lpstr>
      <vt:lpstr>Other tabs that generate questions</vt:lpstr>
      <vt:lpstr>PRELUDIUM – evaluation criteria</vt:lpstr>
      <vt:lpstr>PRELUDIUM – evaluation criteria</vt:lpstr>
      <vt:lpstr>PRELUDIUM – evaluation criteria</vt:lpstr>
      <vt:lpstr>The Reviewers pay special attention to:</vt:lpstr>
      <vt:lpstr>The Reviewers pay special attention to:</vt:lpstr>
      <vt:lpstr>Prezentacja programu PowerPoint</vt:lpstr>
      <vt:lpstr>Thank you for your attention.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badawcze</dc:title>
  <dc:creator>Beata Kryśkiewicz</dc:creator>
  <cp:lastModifiedBy>Zofia Ciemięga</cp:lastModifiedBy>
  <cp:revision>212</cp:revision>
  <cp:lastPrinted>2022-04-29T09:36:58Z</cp:lastPrinted>
  <dcterms:created xsi:type="dcterms:W3CDTF">2019-11-18T13:39:10Z</dcterms:created>
  <dcterms:modified xsi:type="dcterms:W3CDTF">2022-05-19T11:02:44Z</dcterms:modified>
</cp:coreProperties>
</file>